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305" r:id="rId5"/>
    <p:sldId id="296" r:id="rId6"/>
    <p:sldId id="317" r:id="rId7"/>
    <p:sldId id="306" r:id="rId8"/>
    <p:sldId id="324" r:id="rId9"/>
    <p:sldId id="336" r:id="rId10"/>
    <p:sldId id="327" r:id="rId11"/>
    <p:sldId id="328" r:id="rId12"/>
    <p:sldId id="329" r:id="rId13"/>
    <p:sldId id="330" r:id="rId14"/>
    <p:sldId id="331" r:id="rId15"/>
    <p:sldId id="332" r:id="rId16"/>
    <p:sldId id="333" r:id="rId17"/>
    <p:sldId id="334" r:id="rId18"/>
    <p:sldId id="319" r:id="rId19"/>
    <p:sldId id="325" r:id="rId20"/>
    <p:sldId id="320" r:id="rId21"/>
    <p:sldId id="322" r:id="rId22"/>
    <p:sldId id="321" r:id="rId23"/>
    <p:sldId id="315" r:id="rId24"/>
    <p:sldId id="335" r:id="rId25"/>
    <p:sldId id="326" r:id="rId26"/>
    <p:sldId id="290" r:id="rId27"/>
    <p:sldId id="31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p:scale>
          <a:sx n="56" d="100"/>
          <a:sy n="56" d="100"/>
        </p:scale>
        <p:origin x="1068" y="11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DF1ABFB3-B399-406F-91BD-DCDF9A38526B}">
      <dgm:prSet phldrT="[Text]" phldr="0" custT="1"/>
      <dgm:spPr/>
      <dgm:t>
        <a:bodyPr/>
        <a:lstStyle/>
        <a:p>
          <a:r>
            <a:rPr lang="en-US" sz="1600" b="0" i="0" dirty="0">
              <a:solidFill>
                <a:schemeClr val="accent3"/>
              </a:solidFill>
              <a:latin typeface="+mj-lt"/>
              <a:cs typeface="Gill Sans Light" panose="020B0302020104020203" pitchFamily="34" charset="-79"/>
            </a:rPr>
            <a:t>   SEO</a:t>
          </a:r>
          <a:r>
            <a:rPr lang="en-US" sz="1600" b="0" i="0" baseline="0" dirty="0">
              <a:solidFill>
                <a:schemeClr val="accent3"/>
              </a:solidFill>
              <a:latin typeface="+mj-lt"/>
              <a:cs typeface="Gill Sans Light" panose="020B0302020104020203" pitchFamily="34" charset="-79"/>
            </a:rPr>
            <a:t>    optimization</a:t>
          </a:r>
          <a:endParaRPr lang="en-US" sz="1600" b="0" i="0" dirty="0">
            <a:solidFill>
              <a:schemeClr val="accent3"/>
            </a:solidFill>
            <a:latin typeface="+mj-lt"/>
            <a:cs typeface="Gill Sans Light" panose="020B0302020104020203" pitchFamily="34" charset="-79"/>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0" dirty="0">
              <a:solidFill>
                <a:schemeClr val="accent3"/>
              </a:solidFill>
              <a:latin typeface="+mj-lt"/>
              <a:ea typeface="Baskerville" panose="02020502070401020303" pitchFamily="18" charset="0"/>
            </a:rPr>
            <a:t>Deliverable-1</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custT="1"/>
      <dgm:spPr/>
      <dgm:t>
        <a:bodyPr/>
        <a:lstStyle/>
        <a:p>
          <a:r>
            <a:rPr lang="en-US" sz="1600" b="0" i="0" dirty="0">
              <a:solidFill>
                <a:schemeClr val="accent3"/>
              </a:solidFill>
              <a:latin typeface="+mj-lt"/>
              <a:cs typeface="Gill Sans Light" panose="020B0302020104020203" pitchFamily="34" charset="-79"/>
            </a:rPr>
            <a:t>Project planning</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0" dirty="0">
              <a:solidFill>
                <a:schemeClr val="accent3"/>
              </a:solidFill>
              <a:latin typeface="+mj-lt"/>
              <a:ea typeface="Baskerville" panose="02020502070401020303" pitchFamily="18" charset="0"/>
            </a:rPr>
            <a:t>Deliverable-2</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custT="1"/>
      <dgm:spPr/>
      <dgm:t>
        <a:bodyPr/>
        <a:lstStyle/>
        <a:p>
          <a:r>
            <a:rPr lang="en-US" sz="1600" b="0" i="0" dirty="0">
              <a:solidFill>
                <a:schemeClr val="accent3"/>
              </a:solidFill>
              <a:latin typeface="+mj-lt"/>
              <a:cs typeface="Gill Sans Light" panose="020B0302020104020203" pitchFamily="34" charset="-79"/>
            </a:rPr>
            <a:t>Gathering functional &amp; non-functional requirements</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0" dirty="0">
              <a:solidFill>
                <a:schemeClr val="accent3"/>
              </a:solidFill>
              <a:latin typeface="+mj-lt"/>
              <a:ea typeface="Baskerville" panose="02020502070401020303" pitchFamily="18" charset="0"/>
            </a:rPr>
            <a:t>Deliverable-3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custT="1"/>
      <dgm:spPr/>
      <dgm:t>
        <a:bodyPr/>
        <a:lstStyle/>
        <a:p>
          <a:r>
            <a:rPr lang="en-US" sz="1600" b="0" i="0" dirty="0">
              <a:solidFill>
                <a:schemeClr val="accent3"/>
              </a:solidFill>
              <a:latin typeface="+mj-lt"/>
              <a:cs typeface="Gill Sans Light" panose="020B0302020104020203" pitchFamily="34" charset="-79"/>
            </a:rPr>
            <a:t>Features implementation</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0" dirty="0">
              <a:solidFill>
                <a:schemeClr val="accent3"/>
              </a:solidFill>
              <a:latin typeface="+mj-lt"/>
              <a:ea typeface="Baskerville" panose="02020502070401020303" pitchFamily="18" charset="0"/>
            </a:rPr>
            <a:t>Deliverable-4</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custT="1"/>
      <dgm:spPr/>
      <dgm:t>
        <a:bodyPr/>
        <a:lstStyle/>
        <a:p>
          <a:r>
            <a:rPr lang="en-US" sz="1600" b="0" i="0" dirty="0">
              <a:solidFill>
                <a:schemeClr val="accent3"/>
              </a:solidFill>
              <a:latin typeface="+mj-lt"/>
              <a:cs typeface="Gill Sans Light" panose="020B0302020104020203" pitchFamily="34" charset="-79"/>
            </a:rPr>
            <a:t>Additional</a:t>
          </a:r>
          <a:r>
            <a:rPr lang="en-US" sz="1600" b="0" i="0" baseline="0" dirty="0">
              <a:solidFill>
                <a:schemeClr val="accent3"/>
              </a:solidFill>
              <a:latin typeface="+mj-lt"/>
              <a:cs typeface="Gill Sans Light" panose="020B0302020104020203" pitchFamily="34" charset="-79"/>
            </a:rPr>
            <a:t> functionalities implementation &amp; design optimization</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0" dirty="0">
              <a:solidFill>
                <a:schemeClr val="accent3"/>
              </a:solidFill>
              <a:latin typeface="+mj-lt"/>
              <a:ea typeface="Baskerville" panose="02020502070401020303" pitchFamily="18" charset="0"/>
            </a:rPr>
            <a:t> Deliverable-5</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custLinFactNeighborX="-1960" custLinFactNeighborY="92925"/>
      <dgm:spPr>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1"/>
        </a:solidFill>
        <a:ln>
          <a:solidFill>
            <a:srgbClr val="4F5945"/>
          </a:solidFill>
        </a:ln>
      </dgm:spPr>
    </dgm:pt>
    <dgm:pt modelId="{5B7FC7CF-F58D-48D5-8BCC-38D6EE87890B}" type="pres">
      <dgm:prSet presAssocID="{58FF46FB-368D-4E9C-A650-0513B8879DA8}" presName="Ellipse" presStyleLbl="fgAcc1" presStyleIdx="1" presStyleCnt="6"/>
      <dgm:spPr>
        <a:solidFill>
          <a:schemeClr val="tx2">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1"/>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dgm:pt>
    <dgm:pt modelId="{B1A1A837-F261-404B-A808-B2F4154CE8A2}" type="pres">
      <dgm:prSet presAssocID="{D05E1923-5021-40F7-B4EF-E582E23A699D}" presName="Ellipse" presStyleLbl="fgAcc1" presStyleIdx="2" presStyleCnt="6"/>
      <dgm:spPr>
        <a:solidFill>
          <a:schemeClr val="tx2">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1"/>
        </a:solidFill>
        <a:ln>
          <a:solidFill>
            <a:schemeClr val="accent1"/>
          </a:solidFill>
        </a:ln>
      </dgm:spPr>
    </dgm:pt>
    <dgm:pt modelId="{5D519322-C1DD-47AE-92C0-13575134BC76}" type="pres">
      <dgm:prSet presAssocID="{FA8F44BD-C8C7-462C-9756-1EC498E86842}" presName="Ellipse" presStyleLbl="fgAcc1" presStyleIdx="3" presStyleCnt="6"/>
      <dgm:spPr>
        <a:solidFill>
          <a:srgbClr val="CCD8D6">
            <a:alpha val="90000"/>
          </a:srgb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1"/>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tx2">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custLinFactX="100000" custLinFactNeighborX="181023" custLinFactNeighborY="19381"/>
      <dgm:spPr>
        <a:solidFill>
          <a:schemeClr val="accent1"/>
        </a:solidFill>
        <a:ln>
          <a:solidFill>
            <a:schemeClr val="accent1"/>
          </a:solidFill>
        </a:ln>
      </dgm:spPr>
    </dgm:pt>
    <dgm:pt modelId="{A22B1C16-7FF0-4DBE-B32E-E43FEB1E2EAC}" type="pres">
      <dgm:prSet presAssocID="{8B9AF88A-E1F7-4D3A-905F-87228D6A8655}" presName="Ellipse" presStyleLbl="fgAcc1" presStyleIdx="5" presStyleCnt="6"/>
      <dgm:spPr>
        <a:solidFill>
          <a:srgbClr val="CCD8D6">
            <a:alpha val="90000"/>
          </a:srgb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55220" custScaleY="118598" custLinFactNeighborX="8223" custLinFactNeighborY="-2054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custLinFactX="1300000" custLinFactNeighborX="1394881" custLinFactNeighborY="567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1693184"/>
          <a:ext cx="10242550" cy="0"/>
        </a:xfrm>
        <a:prstGeom prst="line">
          <a:avLst/>
        </a:prstGeom>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51490" y="382503"/>
          <a:ext cx="244110" cy="244110"/>
        </a:xfrm>
        <a:prstGeom prst="teardrop">
          <a:avLst>
            <a:gd name="adj" fmla="val 115000"/>
          </a:avLst>
        </a:prstGeom>
        <a:solidFill>
          <a:schemeClr val="accent1"/>
        </a:solidFill>
        <a:ln w="12700" cap="flat" cmpd="sng" algn="ctr">
          <a:solidFill>
            <a:srgbClr val="4F594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78608" y="409621"/>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346157"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mj-lt"/>
              <a:cs typeface="Gill Sans Light" panose="020B0302020104020203" pitchFamily="34" charset="-79"/>
            </a:rPr>
            <a:t>Project planning</a:t>
          </a:r>
        </a:p>
      </dsp:txBody>
      <dsp:txXfrm>
        <a:off x="346157" y="677170"/>
        <a:ext cx="2838997" cy="982560"/>
      </dsp:txXfrm>
    </dsp:sp>
    <dsp:sp modelId="{8E3FB235-DF38-476B-9A0E-B1E583D50944}">
      <dsp:nvSpPr>
        <dsp:cNvPr id="0" name=""/>
        <dsp:cNvSpPr/>
      </dsp:nvSpPr>
      <dsp:spPr>
        <a:xfrm>
          <a:off x="346157"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mj-lt"/>
              <a:ea typeface="Baskerville" panose="02020502070401020303" pitchFamily="18" charset="0"/>
            </a:rPr>
            <a:t>Deliverable-1</a:t>
          </a:r>
        </a:p>
      </dsp:txBody>
      <dsp:txXfrm>
        <a:off x="346157" y="331946"/>
        <a:ext cx="2838997" cy="345224"/>
      </dsp:txXfrm>
    </dsp:sp>
    <dsp:sp modelId="{9AA05CE5-209F-4AD9-BE2C-2A69F76DA8F4}">
      <dsp:nvSpPr>
        <dsp:cNvPr id="0" name=""/>
        <dsp:cNvSpPr/>
      </dsp:nvSpPr>
      <dsp:spPr>
        <a:xfrm>
          <a:off x="173545"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41953"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56541"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83659" y="2719967"/>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051208" y="1659731"/>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mj-lt"/>
              <a:cs typeface="Gill Sans Light" panose="020B0302020104020203" pitchFamily="34" charset="-79"/>
            </a:rPr>
            <a:t>Gathering functional &amp; non-functional requirements</a:t>
          </a:r>
        </a:p>
      </dsp:txBody>
      <dsp:txXfrm>
        <a:off x="2051208" y="1659731"/>
        <a:ext cx="2838997" cy="982560"/>
      </dsp:txXfrm>
    </dsp:sp>
    <dsp:sp modelId="{223C5207-4FA2-4A6C-8F43-20BD55767C99}">
      <dsp:nvSpPr>
        <dsp:cNvPr id="0" name=""/>
        <dsp:cNvSpPr/>
      </dsp:nvSpPr>
      <dsp:spPr>
        <a:xfrm>
          <a:off x="2051208" y="2642291"/>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mj-lt"/>
              <a:ea typeface="Baskerville" panose="02020502070401020303" pitchFamily="18" charset="0"/>
            </a:rPr>
            <a:t>Deliverable-2</a:t>
          </a:r>
        </a:p>
      </dsp:txBody>
      <dsp:txXfrm>
        <a:off x="2051208" y="2642291"/>
        <a:ext cx="2838997" cy="345224"/>
      </dsp:txXfrm>
    </dsp:sp>
    <dsp:sp modelId="{4FE5EB5D-4CEF-4D0D-9394-0534E61844BE}">
      <dsp:nvSpPr>
        <dsp:cNvPr id="0" name=""/>
        <dsp:cNvSpPr/>
      </dsp:nvSpPr>
      <dsp:spPr>
        <a:xfrm>
          <a:off x="1878596" y="1659731"/>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47004"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461592" y="382503"/>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488711" y="409621"/>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756259"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mj-lt"/>
              <a:cs typeface="Gill Sans Light" panose="020B0302020104020203" pitchFamily="34" charset="-79"/>
            </a:rPr>
            <a:t>Features implementation</a:t>
          </a:r>
        </a:p>
      </dsp:txBody>
      <dsp:txXfrm>
        <a:off x="3756259" y="677170"/>
        <a:ext cx="2838997" cy="982560"/>
      </dsp:txXfrm>
    </dsp:sp>
    <dsp:sp modelId="{2D6C7916-1130-46A8-833B-A6278CBD2192}">
      <dsp:nvSpPr>
        <dsp:cNvPr id="0" name=""/>
        <dsp:cNvSpPr/>
      </dsp:nvSpPr>
      <dsp:spPr>
        <a:xfrm>
          <a:off x="3756259"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mj-lt"/>
              <a:ea typeface="Baskerville" panose="02020502070401020303" pitchFamily="18" charset="0"/>
            </a:rPr>
            <a:t>Deliverable-3</a:t>
          </a:r>
        </a:p>
      </dsp:txBody>
      <dsp:txXfrm>
        <a:off x="3756259" y="331946"/>
        <a:ext cx="2838997" cy="345224"/>
      </dsp:txXfrm>
    </dsp:sp>
    <dsp:sp modelId="{4D953791-5C2F-4A75-A8F4-6ED7EAB5E015}">
      <dsp:nvSpPr>
        <dsp:cNvPr id="0" name=""/>
        <dsp:cNvSpPr/>
      </dsp:nvSpPr>
      <dsp:spPr>
        <a:xfrm>
          <a:off x="3583647"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552055"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166643"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193762" y="2719967"/>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461311" y="1659731"/>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mj-lt"/>
              <a:cs typeface="Gill Sans Light" panose="020B0302020104020203" pitchFamily="34" charset="-79"/>
            </a:rPr>
            <a:t>Additional</a:t>
          </a:r>
          <a:r>
            <a:rPr lang="en-US" sz="1600" b="0" i="0" kern="1200" baseline="0" dirty="0">
              <a:solidFill>
                <a:schemeClr val="accent3"/>
              </a:solidFill>
              <a:latin typeface="+mj-lt"/>
              <a:cs typeface="Gill Sans Light" panose="020B0302020104020203" pitchFamily="34" charset="-79"/>
            </a:rPr>
            <a:t> functionalities implementation &amp; design optimization</a:t>
          </a:r>
        </a:p>
      </dsp:txBody>
      <dsp:txXfrm>
        <a:off x="5461311" y="1659731"/>
        <a:ext cx="2838997" cy="982560"/>
      </dsp:txXfrm>
    </dsp:sp>
    <dsp:sp modelId="{7C1E6B4A-59F7-4018-A403-E1CCAEE78BA1}">
      <dsp:nvSpPr>
        <dsp:cNvPr id="0" name=""/>
        <dsp:cNvSpPr/>
      </dsp:nvSpPr>
      <dsp:spPr>
        <a:xfrm>
          <a:off x="5461311" y="2642291"/>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mj-lt"/>
              <a:ea typeface="Baskerville" panose="02020502070401020303" pitchFamily="18" charset="0"/>
            </a:rPr>
            <a:t>Deliverable-4</a:t>
          </a:r>
        </a:p>
      </dsp:txBody>
      <dsp:txXfrm>
        <a:off x="5461311" y="2642291"/>
        <a:ext cx="2838997" cy="345224"/>
      </dsp:txXfrm>
    </dsp:sp>
    <dsp:sp modelId="{A03C5372-D306-43AC-B406-6F8183849431}">
      <dsp:nvSpPr>
        <dsp:cNvPr id="0" name=""/>
        <dsp:cNvSpPr/>
      </dsp:nvSpPr>
      <dsp:spPr>
        <a:xfrm>
          <a:off x="5288699" y="1659731"/>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257106"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7841854" y="465462"/>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7868972" y="492580"/>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8035464" y="530919"/>
          <a:ext cx="1567694" cy="1165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mj-lt"/>
              <a:cs typeface="Gill Sans Light" panose="020B0302020104020203" pitchFamily="34" charset="-79"/>
            </a:rPr>
            <a:t>   SEO</a:t>
          </a:r>
          <a:r>
            <a:rPr lang="en-US" sz="1600" b="0" i="0" kern="1200" baseline="0" dirty="0">
              <a:solidFill>
                <a:schemeClr val="accent3"/>
              </a:solidFill>
              <a:latin typeface="+mj-lt"/>
              <a:cs typeface="Gill Sans Light" panose="020B0302020104020203" pitchFamily="34" charset="-79"/>
            </a:rPr>
            <a:t>    optimization</a:t>
          </a:r>
          <a:endParaRPr lang="en-US" sz="1600" b="0" i="0" kern="1200" dirty="0">
            <a:solidFill>
              <a:schemeClr val="accent3"/>
            </a:solidFill>
            <a:latin typeface="+mj-lt"/>
            <a:cs typeface="Gill Sans Light" panose="020B0302020104020203" pitchFamily="34" charset="-79"/>
          </a:endParaRPr>
        </a:p>
      </dsp:txBody>
      <dsp:txXfrm>
        <a:off x="8035464" y="530919"/>
        <a:ext cx="1567694" cy="1165297"/>
      </dsp:txXfrm>
    </dsp:sp>
    <dsp:sp modelId="{3FA5D5AE-9CAE-4D19-9765-BCEE62095312}">
      <dsp:nvSpPr>
        <dsp:cNvPr id="0" name=""/>
        <dsp:cNvSpPr/>
      </dsp:nvSpPr>
      <dsp:spPr>
        <a:xfrm>
          <a:off x="8035464" y="244961"/>
          <a:ext cx="1567694" cy="409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mj-lt"/>
              <a:ea typeface="Baskerville" panose="02020502070401020303" pitchFamily="18" charset="0"/>
            </a:rPr>
            <a:t> Deliverable-5</a:t>
          </a:r>
        </a:p>
      </dsp:txBody>
      <dsp:txXfrm>
        <a:off x="8035464" y="244961"/>
        <a:ext cx="1567694" cy="409428"/>
      </dsp:txXfrm>
    </dsp:sp>
    <dsp:sp modelId="{FE6CA7EB-68EC-4E76-9051-08C4CF370101}">
      <dsp:nvSpPr>
        <dsp:cNvPr id="0" name=""/>
        <dsp:cNvSpPr/>
      </dsp:nvSpPr>
      <dsp:spPr>
        <a:xfrm>
          <a:off x="7963907" y="748981"/>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7932315" y="1700472"/>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4/29/2024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4/29/2024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DREAMSCAPE DESTINATIONS</a:t>
            </a:r>
          </a:p>
        </p:txBody>
      </p:sp>
      <p:pic>
        <p:nvPicPr>
          <p:cNvPr id="1026" name="Picture 2" descr="GitHub - kareem983/Flight_Reservation_System: Flight Reservation System  Using ODP.Net and C# windows forms, It's an Application on Database  Management and Relations between Entities.">
            <a:extLst>
              <a:ext uri="{FF2B5EF4-FFF2-40B4-BE49-F238E27FC236}">
                <a16:creationId xmlns:a16="http://schemas.microsoft.com/office/drawing/2014/main" id="{4D4C6381-473A-64B4-CA36-45992CB52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1873"/>
            <a:ext cx="12192001" cy="7069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23E9D6B-BBC9-227A-3958-325314731952}"/>
              </a:ext>
            </a:extLst>
          </p:cNvPr>
          <p:cNvPicPr>
            <a:picLocks noChangeAspect="1"/>
          </p:cNvPicPr>
          <p:nvPr/>
        </p:nvPicPr>
        <p:blipFill>
          <a:blip r:embed="rId3"/>
          <a:stretch>
            <a:fillRect/>
          </a:stretch>
        </p:blipFill>
        <p:spPr>
          <a:xfrm>
            <a:off x="839065" y="2236424"/>
            <a:ext cx="3520418" cy="2893137"/>
          </a:xfrm>
          <a:prstGeom prst="rect">
            <a:avLst/>
          </a:prstGeom>
        </p:spPr>
      </p:pic>
      <p:sp>
        <p:nvSpPr>
          <p:cNvPr id="8" name="Subtitle 7">
            <a:extLst>
              <a:ext uri="{FF2B5EF4-FFF2-40B4-BE49-F238E27FC236}">
                <a16:creationId xmlns:a16="http://schemas.microsoft.com/office/drawing/2014/main" id="{26D23BBE-DE20-3D63-9A0D-30D9301857E4}"/>
              </a:ext>
            </a:extLst>
          </p:cNvPr>
          <p:cNvSpPr>
            <a:spLocks noGrp="1"/>
          </p:cNvSpPr>
          <p:nvPr>
            <p:ph type="subTitle" idx="1"/>
          </p:nvPr>
        </p:nvSpPr>
        <p:spPr>
          <a:xfrm>
            <a:off x="3433932" y="616176"/>
            <a:ext cx="4681431" cy="1769029"/>
          </a:xfrm>
        </p:spPr>
        <p:txBody>
          <a:bodyPr>
            <a:normAutofit/>
          </a:bodyPr>
          <a:lstStyle/>
          <a:p>
            <a:r>
              <a:rPr lang="en-US" sz="4400" b="1" dirty="0">
                <a:latin typeface="+mj-lt"/>
              </a:rPr>
              <a:t>DREAMSCAPE DESTINATIONS</a:t>
            </a:r>
          </a:p>
        </p:txBody>
      </p:sp>
      <p:sp>
        <p:nvSpPr>
          <p:cNvPr id="3" name="TextBox 2">
            <a:extLst>
              <a:ext uri="{FF2B5EF4-FFF2-40B4-BE49-F238E27FC236}">
                <a16:creationId xmlns:a16="http://schemas.microsoft.com/office/drawing/2014/main" id="{41F29967-112E-C3F8-64AA-19A8181D7E91}"/>
              </a:ext>
            </a:extLst>
          </p:cNvPr>
          <p:cNvSpPr txBox="1"/>
          <p:nvPr/>
        </p:nvSpPr>
        <p:spPr>
          <a:xfrm>
            <a:off x="839064" y="1867092"/>
            <a:ext cx="3049889" cy="400110"/>
          </a:xfrm>
          <a:prstGeom prst="rect">
            <a:avLst/>
          </a:prstGeom>
          <a:noFill/>
        </p:spPr>
        <p:txBody>
          <a:bodyPr wrap="square" rtlCol="0">
            <a:spAutoFit/>
          </a:bodyPr>
          <a:lstStyle/>
          <a:p>
            <a:r>
              <a:rPr lang="en-US" sz="2000" b="1" dirty="0">
                <a:latin typeface="Algerian" panose="04020705040A02060702" pitchFamily="82" charset="0"/>
              </a:rPr>
              <a:t>SE Project Team 02 </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361D-D2C5-3680-541E-D5F4449C828E}"/>
              </a:ext>
            </a:extLst>
          </p:cNvPr>
          <p:cNvSpPr>
            <a:spLocks noGrp="1"/>
          </p:cNvSpPr>
          <p:nvPr>
            <p:ph type="title"/>
          </p:nvPr>
        </p:nvSpPr>
        <p:spPr>
          <a:xfrm>
            <a:off x="7384648" y="741391"/>
            <a:ext cx="3938317" cy="1616203"/>
          </a:xfrm>
        </p:spPr>
        <p:txBody>
          <a:bodyPr anchor="b">
            <a:normAutofit/>
          </a:bodyPr>
          <a:lstStyle/>
          <a:p>
            <a:r>
              <a:rPr lang="en-US" sz="3200" dirty="0"/>
              <a:t>Contact form</a:t>
            </a:r>
          </a:p>
        </p:txBody>
      </p:sp>
      <p:pic>
        <p:nvPicPr>
          <p:cNvPr id="7" name="Picture 6" descr="A screenshot of a computer&#10;&#10;Description automatically generated">
            <a:extLst>
              <a:ext uri="{FF2B5EF4-FFF2-40B4-BE49-F238E27FC236}">
                <a16:creationId xmlns:a16="http://schemas.microsoft.com/office/drawing/2014/main" id="{A3ABB1B1-2052-557D-BE42-A90C63F48003}"/>
              </a:ext>
            </a:extLst>
          </p:cNvPr>
          <p:cNvPicPr>
            <a:picLocks noChangeAspect="1"/>
          </p:cNvPicPr>
          <p:nvPr/>
        </p:nvPicPr>
        <p:blipFill rotWithShape="1">
          <a:blip r:embed="rId2"/>
          <a:srcRect l="1719" r="1417" b="1"/>
          <a:stretch/>
        </p:blipFill>
        <p:spPr>
          <a:xfrm>
            <a:off x="381965" y="497711"/>
            <a:ext cx="7454096" cy="5208608"/>
          </a:xfrm>
          <a:prstGeom prst="rect">
            <a:avLst/>
          </a:prstGeom>
        </p:spPr>
      </p:pic>
      <p:sp>
        <p:nvSpPr>
          <p:cNvPr id="3" name="Content Placeholder 2">
            <a:extLst>
              <a:ext uri="{FF2B5EF4-FFF2-40B4-BE49-F238E27FC236}">
                <a16:creationId xmlns:a16="http://schemas.microsoft.com/office/drawing/2014/main" id="{CB859D42-9531-4E27-D03A-F71DE494CB75}"/>
              </a:ext>
            </a:extLst>
          </p:cNvPr>
          <p:cNvSpPr>
            <a:spLocks noGrp="1"/>
          </p:cNvSpPr>
          <p:nvPr>
            <p:ph idx="1"/>
          </p:nvPr>
        </p:nvSpPr>
        <p:spPr>
          <a:xfrm>
            <a:off x="7974957" y="2754775"/>
            <a:ext cx="3348007" cy="3226925"/>
          </a:xfrm>
        </p:spPr>
        <p:txBody>
          <a:bodyPr anchor="t">
            <a:norm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Customers can use a contact form available from the help center to get in direct contact with customer service. Visitors usually find fields to submit their name, email address, message, and subject on the contact form.</a:t>
            </a:r>
          </a:p>
        </p:txBody>
      </p:sp>
      <p:sp>
        <p:nvSpPr>
          <p:cNvPr id="4" name="Footer Placeholder 3">
            <a:extLst>
              <a:ext uri="{FF2B5EF4-FFF2-40B4-BE49-F238E27FC236}">
                <a16:creationId xmlns:a16="http://schemas.microsoft.com/office/drawing/2014/main" id="{820B850B-7E3D-2B88-F572-B552BE25C21D}"/>
              </a:ext>
            </a:extLst>
          </p:cNvPr>
          <p:cNvSpPr>
            <a:spLocks noGrp="1"/>
          </p:cNvSpPr>
          <p:nvPr>
            <p:ph type="ftr" sz="quarter" idx="10"/>
          </p:nvPr>
        </p:nvSpPr>
        <p:spPr>
          <a:xfrm>
            <a:off x="4038600" y="6356350"/>
            <a:ext cx="4114800" cy="365125"/>
          </a:xfrm>
        </p:spPr>
        <p:txBody>
          <a:bodyP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4A710529-979E-04BC-4905-F4220F1A0DC9}"/>
              </a:ext>
            </a:extLst>
          </p:cNvPr>
          <p:cNvSpPr>
            <a:spLocks noGrp="1"/>
          </p:cNvSpPr>
          <p:nvPr>
            <p:ph type="sldNum" sz="quarter" idx="11"/>
          </p:nvPr>
        </p:nvSpPr>
        <p:spPr>
          <a:xfrm>
            <a:off x="8610600" y="6356350"/>
            <a:ext cx="2743200" cy="365125"/>
          </a:xfrm>
        </p:spPr>
        <p:txBody>
          <a:bodyPr>
            <a:normAutofit/>
          </a:bodyPr>
          <a:lstStyle/>
          <a:p>
            <a:pPr>
              <a:spcAft>
                <a:spcPts val="600"/>
              </a:spcAft>
            </a:pPr>
            <a:fld id="{294A09A9-5501-47C1-A89A-A340965A2BE2}" type="slidenum">
              <a:rPr lang="en-US"/>
              <a:pPr>
                <a:spcAft>
                  <a:spcPts val="600"/>
                </a:spcAft>
              </a:pPr>
              <a:t>10</a:t>
            </a:fld>
            <a:endParaRPr lang="en-US"/>
          </a:p>
        </p:txBody>
      </p:sp>
      <p:grpSp>
        <p:nvGrpSpPr>
          <p:cNvPr id="37" name="Group 36">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8" name="Rectangle 37">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060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F65C4-740A-EE25-62EA-3144C45887E9}"/>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l"/>
            <a:r>
              <a:rPr lang="en-US" sz="5200" kern="1200">
                <a:solidFill>
                  <a:schemeClr val="tx1"/>
                </a:solidFill>
                <a:latin typeface="+mj-lt"/>
                <a:ea typeface="+mj-ea"/>
                <a:cs typeface="+mj-cs"/>
              </a:rPr>
              <a:t>Blogs page </a:t>
            </a:r>
          </a:p>
        </p:txBody>
      </p:sp>
      <p:pic>
        <p:nvPicPr>
          <p:cNvPr id="7" name="Content Placeholder 6" descr="A screenshot of a black screen&#10;&#10;Description automatically generated">
            <a:extLst>
              <a:ext uri="{FF2B5EF4-FFF2-40B4-BE49-F238E27FC236}">
                <a16:creationId xmlns:a16="http://schemas.microsoft.com/office/drawing/2014/main" id="{01E8B3C8-F3B6-7771-8B92-08E2082403C5}"/>
              </a:ext>
            </a:extLst>
          </p:cNvPr>
          <p:cNvPicPr>
            <a:picLocks noChangeAspect="1"/>
          </p:cNvPicPr>
          <p:nvPr/>
        </p:nvPicPr>
        <p:blipFill>
          <a:blip r:embed="rId2"/>
          <a:stretch>
            <a:fillRect/>
          </a:stretch>
        </p:blipFill>
        <p:spPr>
          <a:xfrm>
            <a:off x="1169043" y="1551008"/>
            <a:ext cx="9769033" cy="4744721"/>
          </a:xfrm>
          <a:prstGeom prst="rect">
            <a:avLst/>
          </a:prstGeom>
        </p:spPr>
      </p:pic>
      <p:sp>
        <p:nvSpPr>
          <p:cNvPr id="5" name="Slide Number Placeholder 4">
            <a:extLst>
              <a:ext uri="{FF2B5EF4-FFF2-40B4-BE49-F238E27FC236}">
                <a16:creationId xmlns:a16="http://schemas.microsoft.com/office/drawing/2014/main" id="{1779609E-3DBC-79EE-A3B6-EAA92A0D1C33}"/>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latin typeface="+mn-lt"/>
                <a:cs typeface="+mn-cs"/>
              </a:rPr>
              <a:pPr>
                <a:spcAft>
                  <a:spcPts val="600"/>
                </a:spcAft>
              </a:pPr>
              <a:t>11</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88455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A4079CF2-375E-0686-D417-FCE07F0F1D59}"/>
              </a:ext>
            </a:extLst>
          </p:cNvPr>
          <p:cNvPicPr>
            <a:picLocks noChangeAspect="1"/>
          </p:cNvPicPr>
          <p:nvPr/>
        </p:nvPicPr>
        <p:blipFill rotWithShape="1">
          <a:blip r:embed="rId2"/>
          <a:srcRect b="19909"/>
          <a:stretch/>
        </p:blipFill>
        <p:spPr>
          <a:xfrm>
            <a:off x="20" y="10"/>
            <a:ext cx="12191980" cy="458322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FB0CBF25-7A6D-9677-0082-1503229A369C}"/>
              </a:ext>
            </a:extLst>
          </p:cNvPr>
          <p:cNvSpPr>
            <a:spLocks noGrp="1"/>
          </p:cNvSpPr>
          <p:nvPr>
            <p:ph idx="1"/>
          </p:nvPr>
        </p:nvSpPr>
        <p:spPr>
          <a:xfrm>
            <a:off x="613458" y="4734046"/>
            <a:ext cx="11095937" cy="1471491"/>
          </a:xfrm>
        </p:spPr>
        <p:txBody>
          <a:bodyPr anchor="ctr">
            <a:normAutofit fontScale="92500" lnSpcReduction="10000"/>
          </a:bodyPr>
          <a:lstStyle/>
          <a:p>
            <a:r>
              <a:rPr lang="en-US" sz="1800" dirty="0">
                <a:latin typeface="Calibri" panose="020F0502020204030204" pitchFamily="34" charset="0"/>
                <a:ea typeface="Calibri" panose="020F0502020204030204" pitchFamily="34" charset="0"/>
                <a:cs typeface="Calibri" panose="020F0502020204030204" pitchFamily="34" charset="0"/>
              </a:rPr>
              <a:t>The blog homepage serves as the central hub for accessing a collection of articles, posts and customer </a:t>
            </a:r>
            <a:r>
              <a:rPr lang="en-US" sz="1800" dirty="0" err="1">
                <a:latin typeface="Calibri" panose="020F0502020204030204" pitchFamily="34" charset="0"/>
                <a:ea typeface="Calibri" panose="020F0502020204030204" pitchFamily="34" charset="0"/>
                <a:cs typeface="Calibri" panose="020F0502020204030204" pitchFamily="34" charset="0"/>
              </a:rPr>
              <a:t>feedback.A</a:t>
            </a:r>
            <a:r>
              <a:rPr lang="en-US" sz="1800" dirty="0">
                <a:latin typeface="Calibri" panose="020F0502020204030204" pitchFamily="34" charset="0"/>
                <a:ea typeface="Calibri" panose="020F0502020204030204" pitchFamily="34" charset="0"/>
                <a:cs typeface="Calibri" panose="020F0502020204030204" pitchFamily="34" charset="0"/>
              </a:rPr>
              <a:t> dedicated section within the blog showcases customer feedback, testimonials and </a:t>
            </a:r>
            <a:r>
              <a:rPr lang="en-US" sz="1800" dirty="0" err="1">
                <a:latin typeface="Calibri" panose="020F0502020204030204" pitchFamily="34" charset="0"/>
                <a:ea typeface="Calibri" panose="020F0502020204030204" pitchFamily="34" charset="0"/>
                <a:cs typeface="Calibri" panose="020F0502020204030204" pitchFamily="34" charset="0"/>
              </a:rPr>
              <a:t>reviews.Each</a:t>
            </a:r>
            <a:r>
              <a:rPr lang="en-US" sz="1800" dirty="0">
                <a:latin typeface="Calibri" panose="020F0502020204030204" pitchFamily="34" charset="0"/>
                <a:ea typeface="Calibri" panose="020F0502020204030204" pitchFamily="34" charset="0"/>
                <a:cs typeface="Calibri" panose="020F0502020204030204" pitchFamily="34" charset="0"/>
              </a:rPr>
              <a:t> testimonial may contain the name of the client, their photo (if one is available), and a succinct statement summarizing their approval or satisfaction.</a:t>
            </a:r>
          </a:p>
          <a:p>
            <a:r>
              <a:rPr lang="en-US" sz="1800" dirty="0">
                <a:latin typeface="Calibri" panose="020F0502020204030204" pitchFamily="34" charset="0"/>
                <a:ea typeface="Calibri" panose="020F0502020204030204" pitchFamily="34" charset="0"/>
                <a:cs typeface="Calibri" panose="020F0502020204030204" pitchFamily="34" charset="0"/>
              </a:rPr>
              <a:t>Here a customer can view other customer comments, posts, like their posts and comment on their post to know more about the place.</a:t>
            </a:r>
          </a:p>
        </p:txBody>
      </p:sp>
      <p:sp>
        <p:nvSpPr>
          <p:cNvPr id="5" name="Slide Number Placeholder 4">
            <a:extLst>
              <a:ext uri="{FF2B5EF4-FFF2-40B4-BE49-F238E27FC236}">
                <a16:creationId xmlns:a16="http://schemas.microsoft.com/office/drawing/2014/main" id="{1D49160C-D925-5011-2F73-854D4550D8C7}"/>
              </a:ext>
            </a:extLst>
          </p:cNvPr>
          <p:cNvSpPr>
            <a:spLocks noGrp="1"/>
          </p:cNvSpPr>
          <p:nvPr>
            <p:ph type="sldNum" sz="quarter" idx="11"/>
          </p:nvPr>
        </p:nvSpPr>
        <p:spPr>
          <a:xfrm>
            <a:off x="8864600" y="6356350"/>
            <a:ext cx="2743200" cy="365125"/>
          </a:xfrm>
        </p:spPr>
        <p:txBody>
          <a:bodyPr>
            <a:normAutofit/>
          </a:bodyPr>
          <a:lstStyle/>
          <a:p>
            <a:pPr>
              <a:spcAft>
                <a:spcPts val="600"/>
              </a:spcAft>
            </a:pPr>
            <a:fld id="{294A09A9-5501-47C1-A89A-A340965A2BE2}" type="slidenum">
              <a:rPr lang="en-US" smtClean="0">
                <a:solidFill>
                  <a:schemeClr val="tx1">
                    <a:lumMod val="75000"/>
                    <a:lumOff val="25000"/>
                  </a:schemeClr>
                </a:solidFill>
              </a:rPr>
              <a:pPr>
                <a:spcAft>
                  <a:spcPts val="600"/>
                </a:spcAft>
              </a:pPr>
              <a:t>12</a:t>
            </a:fld>
            <a:endParaRPr lang="en-US">
              <a:solidFill>
                <a:schemeClr val="tx1">
                  <a:lumMod val="75000"/>
                  <a:lumOff val="25000"/>
                </a:schemeClr>
              </a:solidFill>
            </a:endParaRPr>
          </a:p>
        </p:txBody>
      </p:sp>
    </p:spTree>
    <p:extLst>
      <p:ext uri="{BB962C8B-B14F-4D97-AF65-F5344CB8AC3E}">
        <p14:creationId xmlns:p14="http://schemas.microsoft.com/office/powerpoint/2010/main" val="17601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52822-E0F2-F491-7AC4-864C64336326}"/>
              </a:ext>
            </a:extLst>
          </p:cNvPr>
          <p:cNvSpPr>
            <a:spLocks noGrp="1"/>
          </p:cNvSpPr>
          <p:nvPr>
            <p:ph type="title"/>
          </p:nvPr>
        </p:nvSpPr>
        <p:spPr>
          <a:xfrm>
            <a:off x="630936" y="640080"/>
            <a:ext cx="4818888" cy="1481328"/>
          </a:xfrm>
        </p:spPr>
        <p:txBody>
          <a:bodyPr anchor="b">
            <a:normAutofit/>
          </a:bodyPr>
          <a:lstStyle/>
          <a:p>
            <a:r>
              <a:rPr lang="en-US" sz="5400" dirty="0"/>
              <a:t>Explore Page</a:t>
            </a:r>
          </a:p>
        </p:txBody>
      </p:sp>
      <p:sp>
        <p:nvSpPr>
          <p:cNvPr id="2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11D32E-5610-ED78-20C6-304BFFCC9FC0}"/>
              </a:ext>
            </a:extLst>
          </p:cNvPr>
          <p:cNvSpPr>
            <a:spLocks noGrp="1"/>
          </p:cNvSpPr>
          <p:nvPr>
            <p:ph idx="1"/>
          </p:nvPr>
        </p:nvSpPr>
        <p:spPr>
          <a:xfrm>
            <a:off x="630936" y="2660904"/>
            <a:ext cx="4818888" cy="3547872"/>
          </a:xfrm>
        </p:spPr>
        <p:txBody>
          <a:bodyPr anchor="t">
            <a:normAutofit/>
          </a:bodyPr>
          <a:lstStyle/>
          <a:p>
            <a:r>
              <a:rPr lang="en-US" sz="1700" dirty="0">
                <a:latin typeface="Calibri" panose="020F0502020204030204" pitchFamily="34" charset="0"/>
                <a:ea typeface="Calibri" panose="020F0502020204030204" pitchFamily="34" charset="0"/>
                <a:cs typeface="Calibri" panose="020F0502020204030204" pitchFamily="34" charset="0"/>
              </a:rPr>
              <a:t>A search results page with relevant information is shown to users when they input a </a:t>
            </a:r>
            <a:r>
              <a:rPr lang="en-US" sz="1700">
                <a:latin typeface="Calibri" panose="020F0502020204030204" pitchFamily="34" charset="0"/>
                <a:ea typeface="Calibri" panose="020F0502020204030204" pitchFamily="34" charset="0"/>
                <a:cs typeface="Calibri" panose="020F0502020204030204" pitchFamily="34" charset="0"/>
              </a:rPr>
              <a:t>query.Usually</a:t>
            </a:r>
            <a:r>
              <a:rPr lang="en-US" sz="1700" dirty="0">
                <a:latin typeface="Calibri" panose="020F0502020204030204" pitchFamily="34" charset="0"/>
                <a:ea typeface="Calibri" panose="020F0502020204030204" pitchFamily="34" charset="0"/>
                <a:cs typeface="Calibri" panose="020F0502020204030204" pitchFamily="34" charset="0"/>
              </a:rPr>
              <a:t>, a title, a synopsis, and a thumbnail image (if related) are displayed with the option to see additional information for each search </a:t>
            </a:r>
            <a:r>
              <a:rPr lang="en-US" sz="1700">
                <a:latin typeface="Calibri" panose="020F0502020204030204" pitchFamily="34" charset="0"/>
                <a:ea typeface="Calibri" panose="020F0502020204030204" pitchFamily="34" charset="0"/>
                <a:cs typeface="Calibri" panose="020F0502020204030204" pitchFamily="34" charset="0"/>
              </a:rPr>
              <a:t>result.While</a:t>
            </a:r>
            <a:r>
              <a:rPr lang="en-US" sz="1700" dirty="0">
                <a:latin typeface="Calibri" panose="020F0502020204030204" pitchFamily="34" charset="0"/>
                <a:ea typeface="Calibri" panose="020F0502020204030204" pitchFamily="34" charset="0"/>
                <a:cs typeface="Calibri" panose="020F0502020204030204" pitchFamily="34" charset="0"/>
              </a:rPr>
              <a:t> backend technologies like PHP, Python and Node.js are used for backend tasks, features like search forms, navigation menus, and content listings are designed and made interactive with the help of HTML, CSS, and JavaScript. Search query management, category navigating, and data in databases retrieval are handled by JavaScript.</a:t>
            </a:r>
          </a:p>
        </p:txBody>
      </p:sp>
      <p:pic>
        <p:nvPicPr>
          <p:cNvPr id="11" name="Picture 10" descr="A screenshot of a black and white website&#10;&#10;Description automatically generated">
            <a:extLst>
              <a:ext uri="{FF2B5EF4-FFF2-40B4-BE49-F238E27FC236}">
                <a16:creationId xmlns:a16="http://schemas.microsoft.com/office/drawing/2014/main" id="{01003DEF-692C-5A63-3797-998A5BA30728}"/>
              </a:ext>
            </a:extLst>
          </p:cNvPr>
          <p:cNvPicPr>
            <a:picLocks noChangeAspect="1"/>
          </p:cNvPicPr>
          <p:nvPr/>
        </p:nvPicPr>
        <p:blipFill>
          <a:blip r:embed="rId2"/>
          <a:stretch>
            <a:fillRect/>
          </a:stretch>
        </p:blipFill>
        <p:spPr>
          <a:xfrm>
            <a:off x="5544273" y="136525"/>
            <a:ext cx="6296627" cy="2927062"/>
          </a:xfrm>
          <a:prstGeom prst="rect">
            <a:avLst/>
          </a:prstGeom>
        </p:spPr>
      </p:pic>
      <p:sp>
        <p:nvSpPr>
          <p:cNvPr id="5" name="Slide Number Placeholder 4">
            <a:extLst>
              <a:ext uri="{FF2B5EF4-FFF2-40B4-BE49-F238E27FC236}">
                <a16:creationId xmlns:a16="http://schemas.microsoft.com/office/drawing/2014/main" id="{FBE7D63A-A9FE-3B97-FE69-E2A57FD81FD7}"/>
              </a:ext>
            </a:extLst>
          </p:cNvPr>
          <p:cNvSpPr>
            <a:spLocks noGrp="1"/>
          </p:cNvSpPr>
          <p:nvPr>
            <p:ph type="sldNum" sz="quarter" idx="11"/>
          </p:nvPr>
        </p:nvSpPr>
        <p:spPr>
          <a:xfrm>
            <a:off x="8610600" y="6356350"/>
            <a:ext cx="2743200" cy="365125"/>
          </a:xfrm>
        </p:spPr>
        <p:txBody>
          <a:bodyPr>
            <a:normAutofit/>
          </a:bodyPr>
          <a:lstStyle/>
          <a:p>
            <a:pPr>
              <a:spcAft>
                <a:spcPts val="600"/>
              </a:spcAft>
            </a:pPr>
            <a:fld id="{294A09A9-5501-47C1-A89A-A340965A2BE2}" type="slidenum">
              <a:rPr lang="en-US"/>
              <a:pPr>
                <a:spcAft>
                  <a:spcPts val="600"/>
                </a:spcAft>
              </a:pPr>
              <a:t>13</a:t>
            </a:fld>
            <a:endParaRPr lang="en-US"/>
          </a:p>
        </p:txBody>
      </p:sp>
      <p:pic>
        <p:nvPicPr>
          <p:cNvPr id="15" name="Picture 14" descr="A screenshot of a computer&#10;&#10;Description automatically generated">
            <a:extLst>
              <a:ext uri="{FF2B5EF4-FFF2-40B4-BE49-F238E27FC236}">
                <a16:creationId xmlns:a16="http://schemas.microsoft.com/office/drawing/2014/main" id="{C3D28C65-DC91-F05D-767E-14E74EAF62EE}"/>
              </a:ext>
            </a:extLst>
          </p:cNvPr>
          <p:cNvPicPr>
            <a:picLocks noChangeAspect="1"/>
          </p:cNvPicPr>
          <p:nvPr/>
        </p:nvPicPr>
        <p:blipFill>
          <a:blip r:embed="rId3"/>
          <a:stretch>
            <a:fillRect/>
          </a:stretch>
        </p:blipFill>
        <p:spPr>
          <a:xfrm>
            <a:off x="5544273" y="3287210"/>
            <a:ext cx="6296627" cy="3434266"/>
          </a:xfrm>
          <a:prstGeom prst="rect">
            <a:avLst/>
          </a:prstGeom>
        </p:spPr>
      </p:pic>
    </p:spTree>
    <p:extLst>
      <p:ext uri="{BB962C8B-B14F-4D97-AF65-F5344CB8AC3E}">
        <p14:creationId xmlns:p14="http://schemas.microsoft.com/office/powerpoint/2010/main" val="212582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ollage of images of different cities&#10;&#10;Description automatically generated">
            <a:extLst>
              <a:ext uri="{FF2B5EF4-FFF2-40B4-BE49-F238E27FC236}">
                <a16:creationId xmlns:a16="http://schemas.microsoft.com/office/drawing/2014/main" id="{5AE70375-019D-1693-830C-BA01564A9D11}"/>
              </a:ext>
            </a:extLst>
          </p:cNvPr>
          <p:cNvPicPr>
            <a:picLocks noGrp="1" noChangeAspect="1"/>
          </p:cNvPicPr>
          <p:nvPr>
            <p:ph idx="1"/>
          </p:nvPr>
        </p:nvPicPr>
        <p:blipFill rotWithShape="1">
          <a:blip r:embed="rId2"/>
          <a:srcRect l="3503" r="1" b="1"/>
          <a:stretch/>
        </p:blipFill>
        <p:spPr>
          <a:xfrm>
            <a:off x="643467" y="1940671"/>
            <a:ext cx="5294716" cy="2976656"/>
          </a:xfrm>
          <a:prstGeom prst="rect">
            <a:avLst/>
          </a:prstGeom>
        </p:spPr>
      </p:pic>
      <p:cxnSp>
        <p:nvCxnSpPr>
          <p:cNvPr id="32" name="Straight Connector 3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website&#10;&#10;Description automatically generated">
            <a:extLst>
              <a:ext uri="{FF2B5EF4-FFF2-40B4-BE49-F238E27FC236}">
                <a16:creationId xmlns:a16="http://schemas.microsoft.com/office/drawing/2014/main" id="{EC968548-08EF-24A7-B320-D4EBC2B5160A}"/>
              </a:ext>
            </a:extLst>
          </p:cNvPr>
          <p:cNvPicPr>
            <a:picLocks noChangeAspect="1"/>
          </p:cNvPicPr>
          <p:nvPr/>
        </p:nvPicPr>
        <p:blipFill>
          <a:blip r:embed="rId3"/>
          <a:stretch>
            <a:fillRect/>
          </a:stretch>
        </p:blipFill>
        <p:spPr>
          <a:xfrm>
            <a:off x="6253817" y="1979572"/>
            <a:ext cx="5294715" cy="2898856"/>
          </a:xfrm>
          <a:prstGeom prst="rect">
            <a:avLst/>
          </a:prstGeom>
        </p:spPr>
      </p:pic>
      <p:sp>
        <p:nvSpPr>
          <p:cNvPr id="5" name="Slide Number Placeholder 4">
            <a:extLst>
              <a:ext uri="{FF2B5EF4-FFF2-40B4-BE49-F238E27FC236}">
                <a16:creationId xmlns:a16="http://schemas.microsoft.com/office/drawing/2014/main" id="{8FB015B4-FED0-CFD1-00CE-5C322134FDE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latin typeface="+mn-lt"/>
                <a:cs typeface="+mn-cs"/>
              </a:rPr>
              <a:pPr>
                <a:spcAft>
                  <a:spcPts val="600"/>
                </a:spcAft>
              </a:pPr>
              <a:t>14</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2616883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484E6-8886-33EF-97AE-B941294EF866}"/>
              </a:ext>
            </a:extLst>
          </p:cNvPr>
          <p:cNvSpPr>
            <a:spLocks noGrp="1"/>
          </p:cNvSpPr>
          <p:nvPr>
            <p:ph type="title"/>
          </p:nvPr>
        </p:nvSpPr>
        <p:spPr>
          <a:xfrm>
            <a:off x="838200" y="380999"/>
            <a:ext cx="10515600" cy="990601"/>
          </a:xfrm>
        </p:spPr>
        <p:txBody>
          <a:bodyPr/>
          <a:lstStyle/>
          <a:p>
            <a:r>
              <a:rPr lang="en-US" b="1" dirty="0"/>
              <a:t>Non Functional Requirements</a:t>
            </a:r>
          </a:p>
        </p:txBody>
      </p:sp>
      <p:sp>
        <p:nvSpPr>
          <p:cNvPr id="3" name="Content Placeholder 2">
            <a:extLst>
              <a:ext uri="{FF2B5EF4-FFF2-40B4-BE49-F238E27FC236}">
                <a16:creationId xmlns:a16="http://schemas.microsoft.com/office/drawing/2014/main" id="{D20C5F31-F606-DF6D-5140-9C544CBB1C9B}"/>
              </a:ext>
            </a:extLst>
          </p:cNvPr>
          <p:cNvSpPr>
            <a:spLocks noGrp="1"/>
          </p:cNvSpPr>
          <p:nvPr>
            <p:ph idx="1"/>
          </p:nvPr>
        </p:nvSpPr>
        <p:spPr>
          <a:xfrm>
            <a:off x="457200" y="1795346"/>
            <a:ext cx="8854068" cy="4681655"/>
          </a:xfrm>
        </p:spPr>
        <p:txBody>
          <a:bodyPr>
            <a:normAutofit fontScale="92500" lnSpcReduction="10000"/>
          </a:bodyPr>
          <a:lstStyle/>
          <a:p>
            <a:r>
              <a:rPr lang="en-US" dirty="0">
                <a:latin typeface="+mj-lt"/>
              </a:rPr>
              <a:t>Security</a:t>
            </a:r>
          </a:p>
          <a:p>
            <a:pPr marL="457200" lvl="1" indent="0">
              <a:buNone/>
            </a:pPr>
            <a:r>
              <a:rPr lang="en-US" dirty="0">
                <a:latin typeface="+mj-lt"/>
              </a:rPr>
              <a:t>Users’ data, including credentials and personal information, will be kept confidential during check-in and vacation. Encryption of payments will be kept to ensure secure transactions. Strategies will be implemented to prevent common security abilities such as SQL injection and cross-site scripting (XSS)</a:t>
            </a:r>
          </a:p>
          <a:p>
            <a:r>
              <a:rPr lang="en-US" dirty="0">
                <a:latin typeface="+mj-lt"/>
              </a:rPr>
              <a:t>Performance</a:t>
            </a:r>
          </a:p>
          <a:p>
            <a:pPr marL="457200" lvl="1" indent="0">
              <a:buNone/>
            </a:pPr>
            <a:r>
              <a:rPr lang="en-US" dirty="0">
                <a:latin typeface="+mj-lt"/>
              </a:rPr>
              <a:t>The system will be responsive and able to handle multiple simultaneous user requests with minimal delay. Pages will load quickly for a seamless experience</a:t>
            </a:r>
          </a:p>
          <a:p>
            <a:r>
              <a:rPr lang="en-US" dirty="0">
                <a:latin typeface="+mj-lt"/>
              </a:rPr>
              <a:t>Scalability</a:t>
            </a:r>
          </a:p>
          <a:p>
            <a:pPr marL="457200" lvl="1" indent="0">
              <a:buNone/>
            </a:pPr>
            <a:r>
              <a:rPr lang="en-US" dirty="0">
                <a:latin typeface="+mj-lt"/>
              </a:rPr>
              <a:t>The system will be designed to accommodate a growing number of users and tours. Scale-ability considerations will be taken into account at both the application and infrastructure levels.</a:t>
            </a: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FDE630D5-FBEA-3A94-17EB-2B3A873DF5CF}"/>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8" name="Picture 7">
            <a:extLst>
              <a:ext uri="{FF2B5EF4-FFF2-40B4-BE49-F238E27FC236}">
                <a16:creationId xmlns:a16="http://schemas.microsoft.com/office/drawing/2014/main" id="{A7F9D90E-145B-71DC-7CA2-50DA760D911A}"/>
              </a:ext>
            </a:extLst>
          </p:cNvPr>
          <p:cNvPicPr>
            <a:picLocks noChangeAspect="1"/>
          </p:cNvPicPr>
          <p:nvPr/>
        </p:nvPicPr>
        <p:blipFill>
          <a:blip r:embed="rId2"/>
          <a:stretch>
            <a:fillRect/>
          </a:stretch>
        </p:blipFill>
        <p:spPr>
          <a:xfrm>
            <a:off x="9139139" y="2553629"/>
            <a:ext cx="2940970" cy="2743779"/>
          </a:xfrm>
          <a:prstGeom prst="rect">
            <a:avLst/>
          </a:prstGeom>
        </p:spPr>
      </p:pic>
    </p:spTree>
    <p:extLst>
      <p:ext uri="{BB962C8B-B14F-4D97-AF65-F5344CB8AC3E}">
        <p14:creationId xmlns:p14="http://schemas.microsoft.com/office/powerpoint/2010/main" val="623827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CB0C4-D9B0-F0F9-56B2-A0E019CF7E86}"/>
              </a:ext>
            </a:extLst>
          </p:cNvPr>
          <p:cNvSpPr>
            <a:spLocks noGrp="1"/>
          </p:cNvSpPr>
          <p:nvPr>
            <p:ph type="title"/>
          </p:nvPr>
        </p:nvSpPr>
        <p:spPr/>
        <p:txBody>
          <a:bodyPr/>
          <a:lstStyle/>
          <a:p>
            <a:r>
              <a:rPr lang="en-US" b="1" dirty="0"/>
              <a:t>Non Functional Requirements</a:t>
            </a:r>
            <a:endParaRPr lang="en-US" dirty="0"/>
          </a:p>
        </p:txBody>
      </p:sp>
      <p:sp>
        <p:nvSpPr>
          <p:cNvPr id="3" name="Content Placeholder 2">
            <a:extLst>
              <a:ext uri="{FF2B5EF4-FFF2-40B4-BE49-F238E27FC236}">
                <a16:creationId xmlns:a16="http://schemas.microsoft.com/office/drawing/2014/main" id="{EBEBE728-653B-4565-2ACC-F0B1162482CA}"/>
              </a:ext>
            </a:extLst>
          </p:cNvPr>
          <p:cNvSpPr>
            <a:spLocks noGrp="1"/>
          </p:cNvSpPr>
          <p:nvPr>
            <p:ph idx="1"/>
          </p:nvPr>
        </p:nvSpPr>
        <p:spPr>
          <a:xfrm>
            <a:off x="356736" y="1825625"/>
            <a:ext cx="8564240" cy="4651376"/>
          </a:xfrm>
        </p:spPr>
        <p:txBody>
          <a:bodyPr>
            <a:normAutofit/>
          </a:bodyPr>
          <a:lstStyle/>
          <a:p>
            <a:r>
              <a:rPr lang="en-US" dirty="0">
                <a:latin typeface="+mj-lt"/>
              </a:rPr>
              <a:t>Usability</a:t>
            </a:r>
          </a:p>
          <a:p>
            <a:pPr marL="457200" lvl="1" indent="0">
              <a:buNone/>
            </a:pPr>
            <a:r>
              <a:rPr lang="en-US" dirty="0">
                <a:latin typeface="+mj-lt"/>
              </a:rPr>
              <a:t>The user interface will be intuitive and accessible. The platform will be accessible on devices such as desktops, laptops, tablets, and smartphones. The policy will prioritize user-friendly interfaces and transparency.</a:t>
            </a:r>
          </a:p>
          <a:p>
            <a:r>
              <a:rPr lang="en-US" dirty="0">
                <a:latin typeface="+mj-lt"/>
              </a:rPr>
              <a:t>Compatibility</a:t>
            </a:r>
          </a:p>
          <a:p>
            <a:pPr marL="457200" lvl="1" indent="0">
              <a:buNone/>
            </a:pPr>
            <a:r>
              <a:rPr lang="en-US" dirty="0">
                <a:latin typeface="+mj-lt"/>
              </a:rPr>
              <a:t>The compatibility feature ensures that the platform will be compatible with different devices, browsers, and operating systems, allowing users to easily access and use the platform across platforms and environments. Compatibility is crucial for reaching a broader audience and maximizing user accessibility.</a:t>
            </a:r>
          </a:p>
        </p:txBody>
      </p:sp>
      <p:sp>
        <p:nvSpPr>
          <p:cNvPr id="5" name="Slide Number Placeholder 4">
            <a:extLst>
              <a:ext uri="{FF2B5EF4-FFF2-40B4-BE49-F238E27FC236}">
                <a16:creationId xmlns:a16="http://schemas.microsoft.com/office/drawing/2014/main" id="{DF6A18DF-502E-700D-007A-40541A67A1CA}"/>
              </a:ext>
            </a:extLst>
          </p:cNvPr>
          <p:cNvSpPr>
            <a:spLocks noGrp="1"/>
          </p:cNvSpPr>
          <p:nvPr>
            <p:ph type="sldNum" sz="quarter" idx="11"/>
          </p:nvPr>
        </p:nvSpPr>
        <p:spPr/>
        <p:txBody>
          <a:bodyPr/>
          <a:lstStyle/>
          <a:p>
            <a:fld id="{294A09A9-5501-47C1-A89A-A340965A2BE2}" type="slidenum">
              <a:rPr lang="en-US" smtClean="0"/>
              <a:pPr/>
              <a:t>16</a:t>
            </a:fld>
            <a:endParaRPr lang="en-US" dirty="0"/>
          </a:p>
        </p:txBody>
      </p:sp>
      <p:pic>
        <p:nvPicPr>
          <p:cNvPr id="6" name="Picture 5">
            <a:extLst>
              <a:ext uri="{FF2B5EF4-FFF2-40B4-BE49-F238E27FC236}">
                <a16:creationId xmlns:a16="http://schemas.microsoft.com/office/drawing/2014/main" id="{F133B38B-42F2-C86D-366B-B97EF113DC27}"/>
              </a:ext>
            </a:extLst>
          </p:cNvPr>
          <p:cNvPicPr>
            <a:picLocks noChangeAspect="1"/>
          </p:cNvPicPr>
          <p:nvPr/>
        </p:nvPicPr>
        <p:blipFill>
          <a:blip r:embed="rId2"/>
          <a:stretch>
            <a:fillRect/>
          </a:stretch>
        </p:blipFill>
        <p:spPr>
          <a:xfrm>
            <a:off x="8564137" y="2503818"/>
            <a:ext cx="3271128" cy="2484747"/>
          </a:xfrm>
          <a:prstGeom prst="rect">
            <a:avLst/>
          </a:prstGeom>
        </p:spPr>
      </p:pic>
    </p:spTree>
    <p:extLst>
      <p:ext uri="{BB962C8B-B14F-4D97-AF65-F5344CB8AC3E}">
        <p14:creationId xmlns:p14="http://schemas.microsoft.com/office/powerpoint/2010/main" val="123627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29A4-F636-9B1D-16C7-9668E84006D6}"/>
              </a:ext>
            </a:extLst>
          </p:cNvPr>
          <p:cNvSpPr>
            <a:spLocks noGrp="1"/>
          </p:cNvSpPr>
          <p:nvPr>
            <p:ph type="title"/>
          </p:nvPr>
        </p:nvSpPr>
        <p:spPr>
          <a:xfrm>
            <a:off x="838200" y="661542"/>
            <a:ext cx="10515600" cy="1200711"/>
          </a:xfrm>
        </p:spPr>
        <p:txBody>
          <a:bodyPr/>
          <a:lstStyle/>
          <a:p>
            <a:r>
              <a:rPr lang="en-US" b="1" dirty="0"/>
              <a:t>Testing Experience</a:t>
            </a:r>
          </a:p>
        </p:txBody>
      </p:sp>
      <p:sp>
        <p:nvSpPr>
          <p:cNvPr id="3" name="Content Placeholder 2">
            <a:extLst>
              <a:ext uri="{FF2B5EF4-FFF2-40B4-BE49-F238E27FC236}">
                <a16:creationId xmlns:a16="http://schemas.microsoft.com/office/drawing/2014/main" id="{385DA839-6FFF-4FF3-9D1B-887353599B43}"/>
              </a:ext>
            </a:extLst>
          </p:cNvPr>
          <p:cNvSpPr>
            <a:spLocks noGrp="1"/>
          </p:cNvSpPr>
          <p:nvPr>
            <p:ph idx="1"/>
          </p:nvPr>
        </p:nvSpPr>
        <p:spPr>
          <a:xfrm>
            <a:off x="838200" y="2386361"/>
            <a:ext cx="5562600" cy="3810096"/>
          </a:xfrm>
        </p:spPr>
        <p:txBody>
          <a:bodyPr>
            <a:normAutofit fontScale="92500" lnSpcReduction="10000"/>
          </a:bodyPr>
          <a:lstStyle/>
          <a:p>
            <a:pPr>
              <a:lnSpc>
                <a:spcPct val="100000"/>
              </a:lnSpc>
            </a:pPr>
            <a:r>
              <a:rPr lang="en-US" dirty="0">
                <a:latin typeface="+mj-lt"/>
              </a:rPr>
              <a:t>Both functional and unit testing have been done by us. </a:t>
            </a:r>
          </a:p>
          <a:p>
            <a:pPr>
              <a:lnSpc>
                <a:spcPct val="100000"/>
              </a:lnSpc>
            </a:pPr>
            <a:r>
              <a:rPr lang="en-US" dirty="0">
                <a:latin typeface="+mj-lt"/>
              </a:rPr>
              <a:t>We evaluated various features, including sign-up, login, and home page by providing input and comparing the result to the expected output. </a:t>
            </a:r>
          </a:p>
          <a:p>
            <a:pPr>
              <a:lnSpc>
                <a:spcPct val="100000"/>
              </a:lnSpc>
            </a:pPr>
            <a:r>
              <a:rPr lang="en-US" dirty="0">
                <a:latin typeface="+mj-lt"/>
              </a:rPr>
              <a:t>Backend testing included testing the database establishment, privacy policy page, and FAQ page.</a:t>
            </a:r>
          </a:p>
        </p:txBody>
      </p:sp>
      <p:sp>
        <p:nvSpPr>
          <p:cNvPr id="5" name="Slide Number Placeholder 4">
            <a:extLst>
              <a:ext uri="{FF2B5EF4-FFF2-40B4-BE49-F238E27FC236}">
                <a16:creationId xmlns:a16="http://schemas.microsoft.com/office/drawing/2014/main" id="{86CEC987-49A8-EE4A-91E3-E00DDA0F8046}"/>
              </a:ext>
            </a:extLst>
          </p:cNvPr>
          <p:cNvSpPr>
            <a:spLocks noGrp="1"/>
          </p:cNvSpPr>
          <p:nvPr>
            <p:ph type="sldNum" sz="quarter" idx="11"/>
          </p:nvPr>
        </p:nvSpPr>
        <p:spPr/>
        <p:txBody>
          <a:bodyPr/>
          <a:lstStyle/>
          <a:p>
            <a:fld id="{294A09A9-5501-47C1-A89A-A340965A2BE2}" type="slidenum">
              <a:rPr lang="en-US" smtClean="0"/>
              <a:pPr/>
              <a:t>17</a:t>
            </a:fld>
            <a:endParaRPr lang="en-US" dirty="0"/>
          </a:p>
        </p:txBody>
      </p:sp>
      <p:pic>
        <p:nvPicPr>
          <p:cNvPr id="2052" name="Picture 4" descr="The Inseparable Bond: Exploring the Relationship Between UI/UX and Software  Testing | by Pavani Thrimavithana | Bootcamp">
            <a:extLst>
              <a:ext uri="{FF2B5EF4-FFF2-40B4-BE49-F238E27FC236}">
                <a16:creationId xmlns:a16="http://schemas.microsoft.com/office/drawing/2014/main" id="{FC737F50-7163-F325-9EE2-AA2A22728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9644" y="2386361"/>
            <a:ext cx="4082794" cy="321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832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EB5B-E494-8AD0-C5F2-9C1B61F82A28}"/>
              </a:ext>
            </a:extLst>
          </p:cNvPr>
          <p:cNvSpPr>
            <a:spLocks noGrp="1"/>
          </p:cNvSpPr>
          <p:nvPr>
            <p:ph type="title"/>
          </p:nvPr>
        </p:nvSpPr>
        <p:spPr/>
        <p:txBody>
          <a:bodyPr/>
          <a:lstStyle/>
          <a:p>
            <a:r>
              <a:rPr lang="en-US" b="1" dirty="0"/>
              <a:t>Code Inspection results and resolutions</a:t>
            </a:r>
          </a:p>
        </p:txBody>
      </p:sp>
      <p:sp>
        <p:nvSpPr>
          <p:cNvPr id="3" name="Content Placeholder 2">
            <a:extLst>
              <a:ext uri="{FF2B5EF4-FFF2-40B4-BE49-F238E27FC236}">
                <a16:creationId xmlns:a16="http://schemas.microsoft.com/office/drawing/2014/main" id="{8ED965FB-D3B0-3657-5062-1D160C7475AF}"/>
              </a:ext>
            </a:extLst>
          </p:cNvPr>
          <p:cNvSpPr>
            <a:spLocks noGrp="1"/>
          </p:cNvSpPr>
          <p:nvPr>
            <p:ph idx="1"/>
          </p:nvPr>
        </p:nvSpPr>
        <p:spPr>
          <a:xfrm>
            <a:off x="838199" y="1825625"/>
            <a:ext cx="6343185" cy="4370832"/>
          </a:xfrm>
        </p:spPr>
        <p:txBody>
          <a:bodyPr/>
          <a:lstStyle/>
          <a:p>
            <a:r>
              <a:rPr lang="en-US" dirty="0">
                <a:latin typeface="+mj-lt"/>
              </a:rPr>
              <a:t>signup and login pages work well.</a:t>
            </a:r>
          </a:p>
          <a:p>
            <a:r>
              <a:rPr lang="en-US" dirty="0">
                <a:latin typeface="+mj-lt"/>
              </a:rPr>
              <a:t>User profile page updates, feedback form, and contact us form go well without any errors. Forms are implemented well using NodeJS and ReactJS.</a:t>
            </a:r>
          </a:p>
          <a:p>
            <a:r>
              <a:rPr lang="en-US" dirty="0">
                <a:latin typeface="+mj-lt"/>
              </a:rPr>
              <a:t>Improvements are required in booking flights and live chat systems.</a:t>
            </a:r>
          </a:p>
          <a:p>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F5E8B856-9CDF-E9BC-B157-A0EDFFC72DBE}"/>
              </a:ext>
            </a:extLst>
          </p:cNvPr>
          <p:cNvSpPr>
            <a:spLocks noGrp="1"/>
          </p:cNvSpPr>
          <p:nvPr>
            <p:ph type="sldNum" sz="quarter" idx="11"/>
          </p:nvPr>
        </p:nvSpPr>
        <p:spPr/>
        <p:txBody>
          <a:bodyPr/>
          <a:lstStyle/>
          <a:p>
            <a:fld id="{294A09A9-5501-47C1-A89A-A340965A2BE2}" type="slidenum">
              <a:rPr lang="en-US" smtClean="0"/>
              <a:pPr/>
              <a:t>18</a:t>
            </a:fld>
            <a:endParaRPr lang="en-US" dirty="0"/>
          </a:p>
        </p:txBody>
      </p:sp>
      <p:pic>
        <p:nvPicPr>
          <p:cNvPr id="4098" name="Picture 2" descr="Computer programming or developing software or game. Web Development. Website coding. - 188711113">
            <a:extLst>
              <a:ext uri="{FF2B5EF4-FFF2-40B4-BE49-F238E27FC236}">
                <a16:creationId xmlns:a16="http://schemas.microsoft.com/office/drawing/2014/main" id="{73D6649D-E1B7-1A2B-C129-B3B6D2879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8688" y="2230244"/>
            <a:ext cx="4070195" cy="32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464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EE67-F776-A3F0-F157-8AF8E98EF053}"/>
              </a:ext>
            </a:extLst>
          </p:cNvPr>
          <p:cNvSpPr>
            <a:spLocks noGrp="1"/>
          </p:cNvSpPr>
          <p:nvPr>
            <p:ph type="title"/>
          </p:nvPr>
        </p:nvSpPr>
        <p:spPr/>
        <p:txBody>
          <a:bodyPr/>
          <a:lstStyle/>
          <a:p>
            <a:r>
              <a:rPr lang="en-US" b="1" dirty="0"/>
              <a:t>Peer Review and Feedback</a:t>
            </a:r>
          </a:p>
        </p:txBody>
      </p:sp>
      <p:sp>
        <p:nvSpPr>
          <p:cNvPr id="3" name="Content Placeholder 2">
            <a:extLst>
              <a:ext uri="{FF2B5EF4-FFF2-40B4-BE49-F238E27FC236}">
                <a16:creationId xmlns:a16="http://schemas.microsoft.com/office/drawing/2014/main" id="{36AC0B8A-46D5-FF3C-3BD2-E2A2C0F3B5F9}"/>
              </a:ext>
            </a:extLst>
          </p:cNvPr>
          <p:cNvSpPr>
            <a:spLocks noGrp="1"/>
          </p:cNvSpPr>
          <p:nvPr>
            <p:ph idx="1"/>
          </p:nvPr>
        </p:nvSpPr>
        <p:spPr>
          <a:xfrm>
            <a:off x="838200" y="2285999"/>
            <a:ext cx="5361878" cy="3910457"/>
          </a:xfrm>
        </p:spPr>
        <p:txBody>
          <a:bodyPr/>
          <a:lstStyle/>
          <a:p>
            <a:r>
              <a:rPr lang="en-US" dirty="0">
                <a:latin typeface="+mj-lt"/>
              </a:rPr>
              <a:t>Card payments</a:t>
            </a:r>
          </a:p>
          <a:p>
            <a:r>
              <a:rPr lang="en-US" dirty="0">
                <a:latin typeface="+mj-lt"/>
              </a:rPr>
              <a:t>Real time updates</a:t>
            </a:r>
          </a:p>
          <a:p>
            <a:r>
              <a:rPr lang="en-US" dirty="0">
                <a:latin typeface="+mj-lt"/>
              </a:rPr>
              <a:t>Discounts and coupons</a:t>
            </a:r>
          </a:p>
          <a:p>
            <a:r>
              <a:rPr lang="en-US" dirty="0">
                <a:latin typeface="+mj-lt"/>
              </a:rPr>
              <a:t>Mobile friendly</a:t>
            </a:r>
          </a:p>
          <a:p>
            <a:endParaRPr lang="en-US" dirty="0">
              <a:latin typeface="+mj-lt"/>
            </a:endParaRPr>
          </a:p>
          <a:p>
            <a:pPr marL="0" indent="0">
              <a:buNone/>
            </a:pPr>
            <a:r>
              <a:rPr lang="en-US" dirty="0">
                <a:latin typeface="+mj-lt"/>
              </a:rPr>
              <a:t>LIMITATIONS</a:t>
            </a:r>
          </a:p>
          <a:p>
            <a:pPr marL="0" indent="0">
              <a:buNone/>
            </a:pPr>
            <a:r>
              <a:rPr lang="en-US" dirty="0">
                <a:latin typeface="+mj-lt"/>
              </a:rPr>
              <a:t>Card payments</a:t>
            </a:r>
          </a:p>
          <a:p>
            <a:pPr marL="0" indent="0">
              <a:buNone/>
            </a:pPr>
            <a:endParaRPr lang="en-US" dirty="0">
              <a:latin typeface="+mj-lt"/>
            </a:endParaRPr>
          </a:p>
          <a:p>
            <a:pPr marL="0" indent="0">
              <a:buNone/>
            </a:pPr>
            <a:endParaRPr lang="en-US" dirty="0"/>
          </a:p>
        </p:txBody>
      </p:sp>
      <p:sp>
        <p:nvSpPr>
          <p:cNvPr id="5" name="Slide Number Placeholder 4">
            <a:extLst>
              <a:ext uri="{FF2B5EF4-FFF2-40B4-BE49-F238E27FC236}">
                <a16:creationId xmlns:a16="http://schemas.microsoft.com/office/drawing/2014/main" id="{96CD776B-4685-4C0B-4EDA-324C7A5F0CAA}"/>
              </a:ext>
            </a:extLst>
          </p:cNvPr>
          <p:cNvSpPr>
            <a:spLocks noGrp="1"/>
          </p:cNvSpPr>
          <p:nvPr>
            <p:ph type="sldNum" sz="quarter" idx="11"/>
          </p:nvPr>
        </p:nvSpPr>
        <p:spPr/>
        <p:txBody>
          <a:bodyPr/>
          <a:lstStyle/>
          <a:p>
            <a:fld id="{294A09A9-5501-47C1-A89A-A340965A2BE2}" type="slidenum">
              <a:rPr lang="en-US" smtClean="0"/>
              <a:pPr/>
              <a:t>19</a:t>
            </a:fld>
            <a:endParaRPr lang="en-US" dirty="0"/>
          </a:p>
        </p:txBody>
      </p:sp>
      <p:pic>
        <p:nvPicPr>
          <p:cNvPr id="7" name="Picture 6">
            <a:extLst>
              <a:ext uri="{FF2B5EF4-FFF2-40B4-BE49-F238E27FC236}">
                <a16:creationId xmlns:a16="http://schemas.microsoft.com/office/drawing/2014/main" id="{F53E774D-C157-E6DD-8EC4-8E57DD42C979}"/>
              </a:ext>
            </a:extLst>
          </p:cNvPr>
          <p:cNvPicPr>
            <a:picLocks noChangeAspect="1"/>
          </p:cNvPicPr>
          <p:nvPr/>
        </p:nvPicPr>
        <p:blipFill>
          <a:blip r:embed="rId2"/>
          <a:stretch>
            <a:fillRect/>
          </a:stretch>
        </p:blipFill>
        <p:spPr>
          <a:xfrm>
            <a:off x="7118194" y="2007218"/>
            <a:ext cx="4653777" cy="3490333"/>
          </a:xfrm>
          <a:prstGeom prst="rect">
            <a:avLst/>
          </a:prstGeom>
        </p:spPr>
      </p:pic>
    </p:spTree>
    <p:extLst>
      <p:ext uri="{BB962C8B-B14F-4D97-AF65-F5344CB8AC3E}">
        <p14:creationId xmlns:p14="http://schemas.microsoft.com/office/powerpoint/2010/main" val="371912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4552044" y="219919"/>
            <a:ext cx="6801755" cy="6638081"/>
          </a:xfrm>
        </p:spPr>
        <p:txBody>
          <a:bodyPr vert="horz" lIns="91440" tIns="45720" rIns="91440" bIns="45720" rtlCol="0" anchor="t">
            <a:noAutofit/>
          </a:bodyPr>
          <a:lstStyle/>
          <a:p>
            <a:pPr marL="342900" indent="-342900">
              <a:lnSpc>
                <a:spcPct val="150000"/>
              </a:lnSpc>
              <a:buFont typeface="Arial" panose="020B0604020202020204" pitchFamily="34" charset="0"/>
              <a:buChar char="•"/>
            </a:pPr>
            <a:r>
              <a:rPr lang="en-US" sz="2100" dirty="0">
                <a:latin typeface="+mj-lt"/>
                <a:cs typeface="Gill Sans Light" panose="020B0302020104020203" pitchFamily="34" charset="-79"/>
              </a:rPr>
              <a:t>Project Motivation</a:t>
            </a:r>
          </a:p>
          <a:p>
            <a:pPr marL="342900" indent="-342900">
              <a:lnSpc>
                <a:spcPct val="150000"/>
              </a:lnSpc>
              <a:buFont typeface="Arial" panose="020B0604020202020204" pitchFamily="34" charset="0"/>
              <a:buChar char="•"/>
            </a:pPr>
            <a:r>
              <a:rPr lang="en-US" sz="2100" dirty="0">
                <a:latin typeface="+mj-lt"/>
                <a:cs typeface="Gill Sans Light" panose="020B0302020104020203" pitchFamily="34" charset="-79"/>
              </a:rPr>
              <a:t>Project Description</a:t>
            </a:r>
            <a:endParaRPr lang="en-US" sz="2100" dirty="0">
              <a:solidFill>
                <a:schemeClr val="accent3"/>
              </a:solidFill>
              <a:latin typeface="+mj-lt"/>
              <a:cs typeface="Gill Sans Light" panose="020B0302020104020203" pitchFamily="34" charset="-79"/>
            </a:endParaRPr>
          </a:p>
          <a:p>
            <a:pPr marL="342900" indent="-342900">
              <a:lnSpc>
                <a:spcPct val="150000"/>
              </a:lnSpc>
              <a:buFont typeface="Arial" panose="020B0604020202020204" pitchFamily="34" charset="0"/>
              <a:buChar char="•"/>
            </a:pPr>
            <a:r>
              <a:rPr lang="en-US" sz="2100" dirty="0">
                <a:solidFill>
                  <a:schemeClr val="accent3"/>
                </a:solidFill>
                <a:latin typeface="+mj-lt"/>
                <a:cs typeface="Gill Sans Light" panose="020B0302020104020203" pitchFamily="34" charset="-79"/>
              </a:rPr>
              <a:t>Core requirements for the project</a:t>
            </a:r>
            <a:endParaRPr lang="en-US" sz="2100" dirty="0">
              <a:latin typeface="+mj-lt"/>
              <a:cs typeface="Gill Sans Light" panose="020B0302020104020203" pitchFamily="34" charset="-79"/>
            </a:endParaRPr>
          </a:p>
          <a:p>
            <a:pPr marL="342900" indent="-342900">
              <a:lnSpc>
                <a:spcPct val="150000"/>
              </a:lnSpc>
            </a:pPr>
            <a:r>
              <a:rPr lang="en-US" sz="2100" dirty="0">
                <a:latin typeface="+mj-lt"/>
                <a:cs typeface="Gill Sans Light" panose="020B0302020104020203" pitchFamily="34" charset="-79"/>
              </a:rPr>
              <a:t>Non - functional</a:t>
            </a:r>
            <a:r>
              <a:rPr lang="en-US" sz="2100" dirty="0">
                <a:solidFill>
                  <a:schemeClr val="accent3"/>
                </a:solidFill>
                <a:latin typeface="+mj-lt"/>
                <a:cs typeface="Gill Sans Light" panose="020B0302020104020203" pitchFamily="34" charset="-79"/>
              </a:rPr>
              <a:t> requirements</a:t>
            </a:r>
          </a:p>
          <a:p>
            <a:pPr marL="342900" indent="-342900">
              <a:lnSpc>
                <a:spcPct val="150000"/>
              </a:lnSpc>
            </a:pPr>
            <a:r>
              <a:rPr lang="en-US" sz="2100" dirty="0">
                <a:latin typeface="+mj-lt"/>
                <a:cs typeface="Gill Sans Light" panose="020B0302020104020203" pitchFamily="34" charset="-79"/>
              </a:rPr>
              <a:t>Technologies</a:t>
            </a:r>
            <a:endParaRPr lang="en-US" sz="2100" dirty="0">
              <a:solidFill>
                <a:schemeClr val="accent3"/>
              </a:solidFill>
              <a:latin typeface="+mj-lt"/>
              <a:cs typeface="Gill Sans Light" panose="020B0302020104020203" pitchFamily="34" charset="-79"/>
            </a:endParaRPr>
          </a:p>
          <a:p>
            <a:pPr marL="342900" indent="-342900">
              <a:lnSpc>
                <a:spcPct val="150000"/>
              </a:lnSpc>
              <a:buFont typeface="Arial" panose="020B0604020202020204" pitchFamily="34" charset="0"/>
              <a:buChar char="•"/>
            </a:pPr>
            <a:r>
              <a:rPr lang="en-US" sz="2100" dirty="0">
                <a:solidFill>
                  <a:schemeClr val="accent3"/>
                </a:solidFill>
                <a:latin typeface="+mj-lt"/>
                <a:cs typeface="Gill Sans Light" panose="020B0302020104020203" pitchFamily="34" charset="-79"/>
              </a:rPr>
              <a:t>Unit Testing and Functional</a:t>
            </a:r>
            <a:r>
              <a:rPr lang="en-US" sz="2100" dirty="0">
                <a:latin typeface="+mj-lt"/>
                <a:cs typeface="Gill Sans Light" panose="020B0302020104020203" pitchFamily="34" charset="-79"/>
              </a:rPr>
              <a:t> Testing(experiences)</a:t>
            </a:r>
          </a:p>
          <a:p>
            <a:pPr marL="342900" indent="-342900">
              <a:lnSpc>
                <a:spcPct val="150000"/>
              </a:lnSpc>
              <a:buFont typeface="Arial" panose="020B0604020202020204" pitchFamily="34" charset="0"/>
              <a:buChar char="•"/>
            </a:pPr>
            <a:r>
              <a:rPr lang="en-US" sz="2100" dirty="0">
                <a:latin typeface="+mj-lt"/>
                <a:cs typeface="Gill Sans Light" panose="020B0302020104020203" pitchFamily="34" charset="-79"/>
              </a:rPr>
              <a:t>Code inspection results and resolutions</a:t>
            </a:r>
          </a:p>
          <a:p>
            <a:pPr marL="342900" indent="-342900">
              <a:lnSpc>
                <a:spcPct val="150000"/>
              </a:lnSpc>
            </a:pPr>
            <a:r>
              <a:rPr lang="en-US" sz="2100" dirty="0">
                <a:solidFill>
                  <a:schemeClr val="accent3"/>
                </a:solidFill>
                <a:latin typeface="+mj-lt"/>
                <a:cs typeface="Gill Sans Light" panose="020B0302020104020203" pitchFamily="34" charset="-79"/>
              </a:rPr>
              <a:t>Feedback from peer reviews</a:t>
            </a:r>
          </a:p>
          <a:p>
            <a:pPr marL="342900" indent="-342900">
              <a:lnSpc>
                <a:spcPct val="150000"/>
              </a:lnSpc>
            </a:pPr>
            <a:r>
              <a:rPr lang="en-US" sz="2100" dirty="0">
                <a:latin typeface="+mj-lt"/>
                <a:cs typeface="Gill Sans Light" panose="020B0302020104020203" pitchFamily="34" charset="-79"/>
              </a:rPr>
              <a:t>Future Scope</a:t>
            </a:r>
          </a:p>
          <a:p>
            <a:pPr marL="342900" indent="-342900">
              <a:lnSpc>
                <a:spcPct val="150000"/>
              </a:lnSpc>
              <a:buFont typeface="Arial" panose="020B0604020202020204" pitchFamily="34" charset="0"/>
              <a:buChar char="•"/>
            </a:pPr>
            <a:r>
              <a:rPr lang="en-US" sz="2100" dirty="0">
                <a:latin typeface="+mj-lt"/>
                <a:cs typeface="Gill Sans Light" panose="020B0302020104020203" pitchFamily="34" charset="-79"/>
              </a:rPr>
              <a:t>Conclusion</a:t>
            </a:r>
          </a:p>
          <a:p>
            <a:pPr marL="342900" indent="-342900">
              <a:lnSpc>
                <a:spcPct val="150000"/>
              </a:lnSpc>
              <a:buFont typeface="Arial" panose="020B0604020202020204" pitchFamily="34" charset="0"/>
              <a:buChar char="•"/>
            </a:pPr>
            <a:r>
              <a:rPr lang="en-US" sz="2100" dirty="0">
                <a:solidFill>
                  <a:schemeClr val="accent3"/>
                </a:solidFill>
                <a:latin typeface="+mj-lt"/>
                <a:cs typeface="Gill Sans Light" panose="020B0302020104020203" pitchFamily="34" charset="-79"/>
              </a:rPr>
              <a:t>Responsibilities </a:t>
            </a:r>
            <a:r>
              <a:rPr lang="en-US" sz="2100" dirty="0">
                <a:latin typeface="+mj-lt"/>
                <a:cs typeface="Gill Sans Light" panose="020B0302020104020203" pitchFamily="34" charset="-79"/>
              </a:rPr>
              <a:t>of individuals</a:t>
            </a:r>
            <a:endParaRPr lang="en-US" sz="2100" dirty="0">
              <a:solidFill>
                <a:schemeClr val="accent3"/>
              </a:solidFill>
              <a:latin typeface="+mj-lt"/>
              <a:cs typeface="Gill Sans Light" panose="020B0302020104020203" pitchFamily="34" charset="-79"/>
            </a:endParaRPr>
          </a:p>
          <a:p>
            <a:endParaRPr lang="en-US" sz="2100" dirty="0">
              <a:solidFill>
                <a:schemeClr val="accent3"/>
              </a:solidFill>
              <a:latin typeface="+mj-lt"/>
              <a:cs typeface="Calibri"/>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1"/>
          </p:nvPr>
        </p:nvSpPr>
        <p:spPr/>
        <p:txBody>
          <a:bodyPr/>
          <a:lstStyle/>
          <a:p>
            <a:fld id="{294A09A9-5501-47C1-A89A-A340965A2BE2}" type="slidenum">
              <a:rPr lang="en-US" smtClean="0"/>
              <a:t>2</a:t>
            </a:fld>
            <a:endParaRPr lang="en-US" dirty="0"/>
          </a:p>
        </p:txBody>
      </p:sp>
      <p:pic>
        <p:nvPicPr>
          <p:cNvPr id="7" name="Picture 6">
            <a:extLst>
              <a:ext uri="{FF2B5EF4-FFF2-40B4-BE49-F238E27FC236}">
                <a16:creationId xmlns:a16="http://schemas.microsoft.com/office/drawing/2014/main" id="{50B2B80A-3010-EB6B-CA21-A088357F0777}"/>
              </a:ext>
            </a:extLst>
          </p:cNvPr>
          <p:cNvPicPr>
            <a:picLocks noChangeAspect="1"/>
          </p:cNvPicPr>
          <p:nvPr/>
        </p:nvPicPr>
        <p:blipFill>
          <a:blip r:embed="rId3"/>
          <a:stretch>
            <a:fillRect/>
          </a:stretch>
        </p:blipFill>
        <p:spPr>
          <a:xfrm>
            <a:off x="0" y="841917"/>
            <a:ext cx="4237463" cy="4800600"/>
          </a:xfrm>
          <a:prstGeom prst="rect">
            <a:avLst/>
          </a:prstGeom>
        </p:spPr>
      </p:pic>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normAutofit fontScale="90000"/>
          </a:bodyPr>
          <a:lstStyle/>
          <a:p>
            <a:br>
              <a:rPr lang="en-US" dirty="0"/>
            </a:br>
            <a:r>
              <a:rPr lang="en-US" dirty="0"/>
              <a:t>Deliverables</a:t>
            </a:r>
            <a:br>
              <a:rPr lang="en-US" dirty="0"/>
            </a:br>
            <a:endParaRPr lang="en-US"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20</a:t>
            </a:fld>
            <a:endParaRPr lang="en-US" dirty="0"/>
          </a:p>
        </p:txBody>
      </p:sp>
      <p:graphicFrame>
        <p:nvGraphicFramePr>
          <p:cNvPr id="7" name="Diagram 2" descr="Timeline">
            <a:extLst>
              <a:ext uri="{FF2B5EF4-FFF2-40B4-BE49-F238E27FC236}">
                <a16:creationId xmlns:a16="http://schemas.microsoft.com/office/drawing/2014/main" id="{1A75E301-F81B-604F-0C9B-A25BF04F0642}"/>
              </a:ext>
            </a:extLst>
          </p:cNvPr>
          <p:cNvGraphicFramePr>
            <a:graphicFrameLocks noGrp="1"/>
          </p:cNvGraphicFramePr>
          <p:nvPr>
            <p:ph sz="quarter" idx="12"/>
            <p:extLst>
              <p:ext uri="{D42A27DB-BD31-4B8C-83A1-F6EECF244321}">
                <p14:modId xmlns:p14="http://schemas.microsoft.com/office/powerpoint/2010/main" val="3788873625"/>
              </p:ext>
            </p:extLst>
          </p:nvPr>
        </p:nvGraphicFramePr>
        <p:xfrm>
          <a:off x="974725" y="2726125"/>
          <a:ext cx="10242550" cy="3319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9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7A50-FC39-FDAF-D1EE-7200FF99F1E7}"/>
              </a:ext>
            </a:extLst>
          </p:cNvPr>
          <p:cNvSpPr>
            <a:spLocks noGrp="1"/>
          </p:cNvSpPr>
          <p:nvPr>
            <p:ph type="title"/>
          </p:nvPr>
        </p:nvSpPr>
        <p:spPr>
          <a:xfrm>
            <a:off x="838200" y="856527"/>
            <a:ext cx="10515600" cy="850352"/>
          </a:xfrm>
        </p:spPr>
        <p:txBody>
          <a:bodyPr/>
          <a:lstStyle/>
          <a:p>
            <a:r>
              <a:rPr lang="en-US" dirty="0"/>
              <a:t>Future Scope</a:t>
            </a:r>
          </a:p>
        </p:txBody>
      </p:sp>
      <p:sp>
        <p:nvSpPr>
          <p:cNvPr id="3" name="Content Placeholder 2">
            <a:extLst>
              <a:ext uri="{FF2B5EF4-FFF2-40B4-BE49-F238E27FC236}">
                <a16:creationId xmlns:a16="http://schemas.microsoft.com/office/drawing/2014/main" id="{27066A34-7C65-112D-17DE-6EFEFEE4E497}"/>
              </a:ext>
            </a:extLst>
          </p:cNvPr>
          <p:cNvSpPr>
            <a:spLocks noGrp="1"/>
          </p:cNvSpPr>
          <p:nvPr>
            <p:ph idx="1"/>
          </p:nvPr>
        </p:nvSpPr>
        <p:spPr>
          <a:xfrm>
            <a:off x="838200" y="2361235"/>
            <a:ext cx="10515600" cy="3835222"/>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We can include more functionality as per the user requirements.</a:t>
            </a:r>
          </a:p>
          <a:p>
            <a:r>
              <a:rPr lang="en-US" dirty="0">
                <a:latin typeface="Calibri" panose="020F0502020204030204" pitchFamily="34" charset="0"/>
                <a:ea typeface="Calibri" panose="020F0502020204030204" pitchFamily="34" charset="0"/>
                <a:cs typeface="Calibri" panose="020F0502020204030204" pitchFamily="34" charset="0"/>
              </a:rPr>
              <a:t>We want to improved our booking system, as it is the main thing which is very crucial for booking.</a:t>
            </a:r>
          </a:p>
          <a:p>
            <a:r>
              <a:rPr lang="en-US" dirty="0">
                <a:latin typeface="Calibri" panose="020F0502020204030204" pitchFamily="34" charset="0"/>
                <a:ea typeface="Calibri" panose="020F0502020204030204" pitchFamily="34" charset="0"/>
                <a:cs typeface="Calibri" panose="020F0502020204030204" pitchFamily="34" charset="0"/>
              </a:rPr>
              <a:t>Not a single website is ever considered as complete because there is always some new requirement also are growing day by day</a:t>
            </a:r>
            <a:r>
              <a:rPr lang="en-US" dirty="0"/>
              <a:t>.</a:t>
            </a:r>
          </a:p>
        </p:txBody>
      </p:sp>
      <p:sp>
        <p:nvSpPr>
          <p:cNvPr id="4" name="Footer Placeholder 3">
            <a:extLst>
              <a:ext uri="{FF2B5EF4-FFF2-40B4-BE49-F238E27FC236}">
                <a16:creationId xmlns:a16="http://schemas.microsoft.com/office/drawing/2014/main" id="{4B308F17-258E-DBF9-CCA5-6F1628F6165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B29590E-E287-9A45-FB49-CE428B4E665E}"/>
              </a:ext>
            </a:extLst>
          </p:cNvPr>
          <p:cNvSpPr>
            <a:spLocks noGrp="1"/>
          </p:cNvSpPr>
          <p:nvPr>
            <p:ph type="sldNum" sz="quarter" idx="11"/>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2358765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Shadow of plane flying over blue water">
            <a:extLst>
              <a:ext uri="{FF2B5EF4-FFF2-40B4-BE49-F238E27FC236}">
                <a16:creationId xmlns:a16="http://schemas.microsoft.com/office/drawing/2014/main" id="{B3456050-E53B-7830-11EE-6FEF611F85B5}"/>
              </a:ext>
            </a:extLst>
          </p:cNvPr>
          <p:cNvPicPr>
            <a:picLocks noGrp="1" noChangeAspect="1"/>
          </p:cNvPicPr>
          <p:nvPr>
            <p:ph idx="1"/>
          </p:nvPr>
        </p:nvPicPr>
        <p:blipFill rotWithShape="1">
          <a:blip r:embed="rId2">
            <a:alphaModFix amt="82000"/>
          </a:blip>
          <a:srcRect t="4809" b="20205"/>
          <a:stretch/>
        </p:blipFill>
        <p:spPr>
          <a:xfrm>
            <a:off x="20" y="1282"/>
            <a:ext cx="12191980" cy="6856718"/>
          </a:xfrm>
          <a:prstGeom prst="rect">
            <a:avLst/>
          </a:prstGeom>
          <a:effectLst>
            <a:outerShdw dist="50800" dir="5400000" algn="ctr" rotWithShape="0">
              <a:srgbClr val="000000">
                <a:alpha val="43137"/>
              </a:srgbClr>
            </a:outerShdw>
          </a:effectLst>
        </p:spPr>
      </p:pic>
      <p:sp>
        <p:nvSpPr>
          <p:cNvPr id="5" name="Slide Number Placeholder 4">
            <a:extLst>
              <a:ext uri="{FF2B5EF4-FFF2-40B4-BE49-F238E27FC236}">
                <a16:creationId xmlns:a16="http://schemas.microsoft.com/office/drawing/2014/main" id="{D60109F3-F91A-A428-41F4-D904B83A0AF8}"/>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a:solidFill>
                  <a:srgbClr val="FFFFFF"/>
                </a:solidFill>
                <a:latin typeface="+mn-lt"/>
                <a:cs typeface="+mn-cs"/>
              </a:rPr>
              <a:pPr>
                <a:spcAft>
                  <a:spcPts val="600"/>
                </a:spcAft>
              </a:pPr>
              <a:t>22</a:t>
            </a:fld>
            <a:endParaRPr lang="en-US">
              <a:solidFill>
                <a:srgbClr val="FFFFFF"/>
              </a:solidFill>
              <a:latin typeface="+mn-lt"/>
              <a:cs typeface="+mn-cs"/>
            </a:endParaRPr>
          </a:p>
        </p:txBody>
      </p:sp>
      <p:sp>
        <p:nvSpPr>
          <p:cNvPr id="10" name="TextBox 9">
            <a:extLst>
              <a:ext uri="{FF2B5EF4-FFF2-40B4-BE49-F238E27FC236}">
                <a16:creationId xmlns:a16="http://schemas.microsoft.com/office/drawing/2014/main" id="{37BB91C7-656F-1ADA-A39B-55A137583DA5}"/>
              </a:ext>
            </a:extLst>
          </p:cNvPr>
          <p:cNvSpPr txBox="1"/>
          <p:nvPr/>
        </p:nvSpPr>
        <p:spPr>
          <a:xfrm>
            <a:off x="1068636" y="2478795"/>
            <a:ext cx="10036366" cy="2523768"/>
          </a:xfrm>
          <a:prstGeom prst="rect">
            <a:avLst/>
          </a:prstGeom>
          <a:noFill/>
        </p:spPr>
        <p:txBody>
          <a:bodyPr wrap="square" rtlCol="0">
            <a:spAutoFit/>
          </a:bodyPr>
          <a:lstStyle/>
          <a:p>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Dreamscape Destinations is committed to its goal of making dreams come true and introducing tourists to the most captivating places on earth, and it keeps developing and expanding. Users are invited to embark on a voyage of discovery, inspiration, and amazement as the journey unfolds with every click, swipe, and scroll.</a:t>
            </a:r>
          </a:p>
          <a:p>
            <a:endParaRPr lang="en-US" dirty="0"/>
          </a:p>
        </p:txBody>
      </p:sp>
      <p:sp>
        <p:nvSpPr>
          <p:cNvPr id="11" name="TextBox 10">
            <a:extLst>
              <a:ext uri="{FF2B5EF4-FFF2-40B4-BE49-F238E27FC236}">
                <a16:creationId xmlns:a16="http://schemas.microsoft.com/office/drawing/2014/main" id="{D0AE1A6A-7D49-EAB0-8F86-4C87EC680E94}"/>
              </a:ext>
            </a:extLst>
          </p:cNvPr>
          <p:cNvSpPr txBox="1"/>
          <p:nvPr/>
        </p:nvSpPr>
        <p:spPr>
          <a:xfrm>
            <a:off x="4538950" y="1116344"/>
            <a:ext cx="3635566" cy="646331"/>
          </a:xfrm>
          <a:prstGeom prst="rect">
            <a:avLst/>
          </a:prstGeom>
          <a:noFill/>
        </p:spPr>
        <p:txBody>
          <a:bodyPr wrap="square" rtlCol="0">
            <a:spAutoFit/>
          </a:bodyPr>
          <a:lstStyle/>
          <a:p>
            <a:r>
              <a:rPr lang="en-US" sz="36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239375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550EB3B3-D961-C3B3-696B-B79129DF4B2A}"/>
              </a:ext>
            </a:extLst>
          </p:cNvPr>
          <p:cNvGraphicFramePr>
            <a:graphicFrameLocks noGrp="1"/>
          </p:cNvGraphicFramePr>
          <p:nvPr>
            <p:extLst>
              <p:ext uri="{D42A27DB-BD31-4B8C-83A1-F6EECF244321}">
                <p14:modId xmlns:p14="http://schemas.microsoft.com/office/powerpoint/2010/main" val="3835914218"/>
              </p:ext>
            </p:extLst>
          </p:nvPr>
        </p:nvGraphicFramePr>
        <p:xfrm>
          <a:off x="1035586" y="923584"/>
          <a:ext cx="10289756" cy="5618459"/>
        </p:xfrm>
        <a:graphic>
          <a:graphicData uri="http://schemas.openxmlformats.org/drawingml/2006/table">
            <a:tbl>
              <a:tblPr firstRow="1" bandRow="1">
                <a:tableStyleId>{5C22544A-7EE6-4342-B048-85BDC9FD1C3A}</a:tableStyleId>
              </a:tblPr>
              <a:tblGrid>
                <a:gridCol w="4153634">
                  <a:extLst>
                    <a:ext uri="{9D8B030D-6E8A-4147-A177-3AD203B41FA5}">
                      <a16:colId xmlns:a16="http://schemas.microsoft.com/office/drawing/2014/main" val="558041853"/>
                    </a:ext>
                  </a:extLst>
                </a:gridCol>
                <a:gridCol w="6136122">
                  <a:extLst>
                    <a:ext uri="{9D8B030D-6E8A-4147-A177-3AD203B41FA5}">
                      <a16:colId xmlns:a16="http://schemas.microsoft.com/office/drawing/2014/main" val="319949164"/>
                    </a:ext>
                  </a:extLst>
                </a:gridCol>
              </a:tblGrid>
              <a:tr h="649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1" i="0" u="none"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Team member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rPr>
                        <a:t>                              Contribution</a:t>
                      </a:r>
                    </a:p>
                  </a:txBody>
                  <a:tcPr/>
                </a:tc>
                <a:extLst>
                  <a:ext uri="{0D108BD9-81ED-4DB2-BD59-A6C34878D82A}">
                    <a16:rowId xmlns:a16="http://schemas.microsoft.com/office/drawing/2014/main" val="3302162237"/>
                  </a:ext>
                </a:extLst>
              </a:tr>
              <a:tr h="589277">
                <a:tc>
                  <a:txBody>
                    <a:bodyPr/>
                    <a:lstStyle/>
                    <a:p>
                      <a:r>
                        <a:rPr lang="en-US" sz="2000" dirty="0" err="1">
                          <a:latin typeface="Calibri" panose="020F0502020204030204" pitchFamily="34" charset="0"/>
                          <a:ea typeface="Calibri" panose="020F0502020204030204" pitchFamily="34" charset="0"/>
                          <a:cs typeface="Calibri" panose="020F0502020204030204" pitchFamily="34" charset="0"/>
                        </a:rPr>
                        <a:t>Veeresh</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sakali</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Contributed for the front-end, especially on key pages like home, login and signup pages.</a:t>
                      </a:r>
                    </a:p>
                  </a:txBody>
                  <a:tcPr/>
                </a:tc>
                <a:extLst>
                  <a:ext uri="{0D108BD9-81ED-4DB2-BD59-A6C34878D82A}">
                    <a16:rowId xmlns:a16="http://schemas.microsoft.com/office/drawing/2014/main" val="726320051"/>
                  </a:ext>
                </a:extLst>
              </a:tr>
              <a:tr h="589277">
                <a:tc>
                  <a:txBody>
                    <a:bodyPr/>
                    <a:lstStyle/>
                    <a:p>
                      <a:r>
                        <a:rPr lang="en-US" sz="20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Susmith</a:t>
                      </a:r>
                      <a:r>
                        <a:rPr lang="en-US" sz="20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Meesa</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worked on software architecture design and class diagram to understand classes and attributes. also have assisted in back-end.</a:t>
                      </a:r>
                    </a:p>
                  </a:txBody>
                  <a:tcPr/>
                </a:tc>
                <a:extLst>
                  <a:ext uri="{0D108BD9-81ED-4DB2-BD59-A6C34878D82A}">
                    <a16:rowId xmlns:a16="http://schemas.microsoft.com/office/drawing/2014/main" val="3922910034"/>
                  </a:ext>
                </a:extLst>
              </a:tr>
              <a:tr h="589277">
                <a:tc>
                  <a:txBody>
                    <a:bodyPr/>
                    <a:lstStyle/>
                    <a:p>
                      <a:r>
                        <a:rPr lang="en-US" sz="20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Harshath</a:t>
                      </a:r>
                      <a:r>
                        <a:rPr lang="en-US" sz="20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Budida</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worked on back-end mainly on </a:t>
                      </a:r>
                      <a:r>
                        <a:rPr lang="en-US" sz="1600" dirty="0" err="1">
                          <a:latin typeface="Calibri" panose="020F0502020204030204" pitchFamily="34" charset="0"/>
                          <a:ea typeface="Calibri" panose="020F0502020204030204" pitchFamily="34" charset="0"/>
                          <a:cs typeface="Calibri" panose="020F0502020204030204" pitchFamily="34" charset="0"/>
                        </a:rPr>
                        <a:t>GraphQL</a:t>
                      </a:r>
                      <a:r>
                        <a:rPr lang="en-US" sz="1600" dirty="0">
                          <a:latin typeface="Calibri" panose="020F0502020204030204" pitchFamily="34" charset="0"/>
                          <a:ea typeface="Calibri" panose="020F0502020204030204" pitchFamily="34" charset="0"/>
                          <a:cs typeface="Calibri" panose="020F0502020204030204" pitchFamily="34" charset="0"/>
                        </a:rPr>
                        <a:t> queries, mutations and authentication model.</a:t>
                      </a:r>
                    </a:p>
                  </a:txBody>
                  <a:tcPr/>
                </a:tc>
                <a:extLst>
                  <a:ext uri="{0D108BD9-81ED-4DB2-BD59-A6C34878D82A}">
                    <a16:rowId xmlns:a16="http://schemas.microsoft.com/office/drawing/2014/main" val="2290993332"/>
                  </a:ext>
                </a:extLst>
              </a:tr>
              <a:tr h="589277">
                <a:tc>
                  <a:txBody>
                    <a:bodyPr/>
                    <a:lstStyle/>
                    <a:p>
                      <a:r>
                        <a:rPr lang="en-US" sz="20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Harshitha </a:t>
                      </a:r>
                      <a:r>
                        <a:rPr lang="en-US" sz="20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Thokala</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worked on booking page and details page for places in front-end.</a:t>
                      </a:r>
                    </a:p>
                  </a:txBody>
                  <a:tcPr/>
                </a:tc>
                <a:extLst>
                  <a:ext uri="{0D108BD9-81ED-4DB2-BD59-A6C34878D82A}">
                    <a16:rowId xmlns:a16="http://schemas.microsoft.com/office/drawing/2014/main" val="4245903369"/>
                  </a:ext>
                </a:extLst>
              </a:tr>
              <a:tr h="589277">
                <a:tc>
                  <a:txBody>
                    <a:bodyPr/>
                    <a:lstStyle/>
                    <a:p>
                      <a:r>
                        <a:rPr lang="en-US" sz="2000" dirty="0">
                          <a:latin typeface="Calibri" panose="020F0502020204030204" pitchFamily="34" charset="0"/>
                          <a:ea typeface="Calibri" panose="020F0502020204030204" pitchFamily="34" charset="0"/>
                          <a:cs typeface="Calibri" panose="020F0502020204030204" pitchFamily="34" charset="0"/>
                        </a:rPr>
                        <a:t>Pooja Sree Poka</a:t>
                      </a: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Worked on back-end part mainly on Blogs/Feedback and Contact form.</a:t>
                      </a:r>
                    </a:p>
                  </a:txBody>
                  <a:tcPr/>
                </a:tc>
                <a:extLst>
                  <a:ext uri="{0D108BD9-81ED-4DB2-BD59-A6C34878D82A}">
                    <a16:rowId xmlns:a16="http://schemas.microsoft.com/office/drawing/2014/main" val="38768900"/>
                  </a:ext>
                </a:extLst>
              </a:tr>
              <a:tr h="589277">
                <a:tc>
                  <a:txBody>
                    <a:bodyPr/>
                    <a:lstStyle/>
                    <a:p>
                      <a:r>
                        <a:rPr lang="en-US" sz="20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Gopi Krishna </a:t>
                      </a:r>
                      <a:r>
                        <a:rPr lang="en-US" sz="20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Kummari</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Responsible to setup git hub repositories, and ReadMe Files. Also, front-end part Blogs/feedback reactions and Contact form. </a:t>
                      </a:r>
                    </a:p>
                  </a:txBody>
                  <a:tcPr/>
                </a:tc>
                <a:extLst>
                  <a:ext uri="{0D108BD9-81ED-4DB2-BD59-A6C34878D82A}">
                    <a16:rowId xmlns:a16="http://schemas.microsoft.com/office/drawing/2014/main" val="267693611"/>
                  </a:ext>
                </a:extLst>
              </a:tr>
              <a:tr h="589277">
                <a:tc>
                  <a:txBody>
                    <a:bodyPr/>
                    <a:lstStyle/>
                    <a:p>
                      <a:r>
                        <a:rPr lang="en-US" sz="20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Sashidhar</a:t>
                      </a:r>
                      <a:r>
                        <a:rPr lang="en-US" sz="20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 Chary </a:t>
                      </a:r>
                      <a:r>
                        <a:rPr lang="en-US" sz="20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Viswanathula</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Worked on ,sequence diagram which is useful for understanding the flow.</a:t>
                      </a:r>
                    </a:p>
                  </a:txBody>
                  <a:tcPr/>
                </a:tc>
                <a:extLst>
                  <a:ext uri="{0D108BD9-81ED-4DB2-BD59-A6C34878D82A}">
                    <a16:rowId xmlns:a16="http://schemas.microsoft.com/office/drawing/2014/main" val="304136114"/>
                  </a:ext>
                </a:extLst>
              </a:tr>
              <a:tr h="771781">
                <a:tc>
                  <a:txBody>
                    <a:bodyPr/>
                    <a:lstStyle/>
                    <a:p>
                      <a:r>
                        <a:rPr lang="en-US" sz="20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Balaji </a:t>
                      </a:r>
                      <a:r>
                        <a:rPr lang="en-US" sz="2000" b="0"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Valeti</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ea typeface="Calibri" panose="020F0502020204030204" pitchFamily="34" charset="0"/>
                          <a:cs typeface="Calibri" panose="020F0502020204030204" pitchFamily="34" charset="0"/>
                        </a:rPr>
                        <a:t>Worked on use case diagram which is a successful method for defining and arranging functional needs also on the software architecture design.</a:t>
                      </a:r>
                    </a:p>
                  </a:txBody>
                  <a:tcPr/>
                </a:tc>
                <a:extLst>
                  <a:ext uri="{0D108BD9-81ED-4DB2-BD59-A6C34878D82A}">
                    <a16:rowId xmlns:a16="http://schemas.microsoft.com/office/drawing/2014/main" val="2637522140"/>
                  </a:ext>
                </a:extLst>
              </a:tr>
            </a:tbl>
          </a:graphicData>
        </a:graphic>
      </p:graphicFrame>
      <p:sp>
        <p:nvSpPr>
          <p:cNvPr id="14" name="TextBox 13">
            <a:extLst>
              <a:ext uri="{FF2B5EF4-FFF2-40B4-BE49-F238E27FC236}">
                <a16:creationId xmlns:a16="http://schemas.microsoft.com/office/drawing/2014/main" id="{F349C101-B489-6759-22ED-394F0E8A9C4B}"/>
              </a:ext>
            </a:extLst>
          </p:cNvPr>
          <p:cNvSpPr txBox="1"/>
          <p:nvPr/>
        </p:nvSpPr>
        <p:spPr>
          <a:xfrm>
            <a:off x="2504501" y="277253"/>
            <a:ext cx="7182997" cy="646331"/>
          </a:xfrm>
          <a:prstGeom prst="rect">
            <a:avLst/>
          </a:prstGeom>
          <a:noFill/>
        </p:spPr>
        <p:txBody>
          <a:bodyPr wrap="square" rtlCol="0">
            <a:spAutoFit/>
          </a:bodyPr>
          <a:lstStyle/>
          <a:p>
            <a:r>
              <a:rPr lang="en-US" dirty="0"/>
              <a:t>                           </a:t>
            </a:r>
            <a:r>
              <a:rPr lang="en-US" sz="3600" dirty="0">
                <a:latin typeface="+mj-lt"/>
              </a:rPr>
              <a:t>Member Contribution</a:t>
            </a:r>
          </a:p>
        </p:txBody>
      </p:sp>
    </p:spTree>
    <p:extLst>
      <p:ext uri="{BB962C8B-B14F-4D97-AF65-F5344CB8AC3E}">
        <p14:creationId xmlns:p14="http://schemas.microsoft.com/office/powerpoint/2010/main" val="27243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r>
              <a:rPr lang="en-US" dirty="0"/>
              <a:t>Mirjam Nilsson​</a:t>
            </a:r>
          </a:p>
          <a:p>
            <a:r>
              <a:rPr lang="en-US" dirty="0"/>
              <a:t>mirjam@contoso.com</a:t>
            </a:r>
          </a:p>
          <a:p>
            <a:r>
              <a:rPr lang="en-US" dirty="0"/>
              <a:t>www.contoso.com</a:t>
            </a:r>
          </a:p>
        </p:txBody>
      </p:sp>
      <p:pic>
        <p:nvPicPr>
          <p:cNvPr id="5122" name="Picture 2" descr="Woman Traveling International Map Concept Template - SlideModel">
            <a:extLst>
              <a:ext uri="{FF2B5EF4-FFF2-40B4-BE49-F238E27FC236}">
                <a16:creationId xmlns:a16="http://schemas.microsoft.com/office/drawing/2014/main" id="{B96292EE-EA77-0BCA-6F3A-A73ADD856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 y="0"/>
            <a:ext cx="122013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18EE5CB-24B7-D423-CBA4-8E2BBB166795}"/>
              </a:ext>
            </a:extLst>
          </p:cNvPr>
          <p:cNvPicPr>
            <a:picLocks noChangeAspect="1"/>
          </p:cNvPicPr>
          <p:nvPr/>
        </p:nvPicPr>
        <p:blipFill>
          <a:blip r:embed="rId3"/>
          <a:stretch>
            <a:fillRect/>
          </a:stretch>
        </p:blipFill>
        <p:spPr>
          <a:xfrm>
            <a:off x="6344126" y="4680830"/>
            <a:ext cx="2559182" cy="349268"/>
          </a:xfrm>
          <a:prstGeom prst="rect">
            <a:avLst/>
          </a:prstGeom>
        </p:spPr>
      </p:pic>
      <p:pic>
        <p:nvPicPr>
          <p:cNvPr id="8" name="Picture 7">
            <a:extLst>
              <a:ext uri="{FF2B5EF4-FFF2-40B4-BE49-F238E27FC236}">
                <a16:creationId xmlns:a16="http://schemas.microsoft.com/office/drawing/2014/main" id="{3C5FC6B0-2A03-FA76-CC97-6AB8A094CBBC}"/>
              </a:ext>
            </a:extLst>
          </p:cNvPr>
          <p:cNvPicPr>
            <a:picLocks noChangeAspect="1"/>
          </p:cNvPicPr>
          <p:nvPr/>
        </p:nvPicPr>
        <p:blipFill>
          <a:blip r:embed="rId3"/>
          <a:stretch>
            <a:fillRect/>
          </a:stretch>
        </p:blipFill>
        <p:spPr>
          <a:xfrm>
            <a:off x="8211312" y="4680830"/>
            <a:ext cx="2559182" cy="349268"/>
          </a:xfrm>
          <a:prstGeom prst="rect">
            <a:avLst/>
          </a:prstGeom>
        </p:spPr>
      </p:pic>
    </p:spTree>
    <p:extLst>
      <p:ext uri="{BB962C8B-B14F-4D97-AF65-F5344CB8AC3E}">
        <p14:creationId xmlns:p14="http://schemas.microsoft.com/office/powerpoint/2010/main" val="279025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8E475EF-3D26-81F3-8920-4CA2BBAB104B}"/>
              </a:ext>
            </a:extLst>
          </p:cNvPr>
          <p:cNvSpPr>
            <a:spLocks noGrp="1"/>
          </p:cNvSpPr>
          <p:nvPr>
            <p:ph idx="1"/>
          </p:nvPr>
        </p:nvSpPr>
        <p:spPr>
          <a:xfrm>
            <a:off x="5508702" y="1471961"/>
            <a:ext cx="5845097" cy="4724496"/>
          </a:xfrm>
        </p:spPr>
        <p:txBody>
          <a:bodyPr>
            <a:normAutofit/>
          </a:bodyPr>
          <a:lstStyle/>
          <a:p>
            <a:pPr marL="0" indent="0">
              <a:buNone/>
            </a:pPr>
            <a:r>
              <a:rPr lang="en-US" sz="2400" dirty="0">
                <a:solidFill>
                  <a:schemeClr val="tx1"/>
                </a:solidFill>
                <a:latin typeface="+mj-lt"/>
              </a:rPr>
              <a:t>Dreamscape embodies our shared passion for travel and exploration, driving us to create a seamless online platform where adventurers can turn their dreams into reality. With innovation and dedication at our core, we're motivated to redefine the travel experience, inspiring wanderlust and crafting unforgettable journeys for travelers worldwide. Together, we're embarking on an exciting journey to revolutionize how people discover and indulge in the beauty of our world.</a:t>
            </a:r>
          </a:p>
          <a:p>
            <a:endParaRPr lang="en-US" sz="2400" dirty="0">
              <a:latin typeface="+mj-lt"/>
            </a:endParaRPr>
          </a:p>
        </p:txBody>
      </p:sp>
      <p:sp>
        <p:nvSpPr>
          <p:cNvPr id="5" name="Slide Number Placeholder 4">
            <a:extLst>
              <a:ext uri="{FF2B5EF4-FFF2-40B4-BE49-F238E27FC236}">
                <a16:creationId xmlns:a16="http://schemas.microsoft.com/office/drawing/2014/main" id="{03E03AA1-BC74-0BD0-81AC-E8AD10AEF129}"/>
              </a:ext>
            </a:extLst>
          </p:cNvPr>
          <p:cNvSpPr>
            <a:spLocks noGrp="1"/>
          </p:cNvSpPr>
          <p:nvPr>
            <p:ph type="sldNum" sz="quarter" idx="11"/>
          </p:nvPr>
        </p:nvSpPr>
        <p:spPr/>
        <p:txBody>
          <a:bodyPr/>
          <a:lstStyle/>
          <a:p>
            <a:fld id="{294A09A9-5501-47C1-A89A-A340965A2BE2}" type="slidenum">
              <a:rPr lang="en-US" smtClean="0"/>
              <a:pPr/>
              <a:t>3</a:t>
            </a:fld>
            <a:endParaRPr lang="en-US" dirty="0"/>
          </a:p>
        </p:txBody>
      </p:sp>
      <p:pic>
        <p:nvPicPr>
          <p:cNvPr id="9" name="Picture 8">
            <a:extLst>
              <a:ext uri="{FF2B5EF4-FFF2-40B4-BE49-F238E27FC236}">
                <a16:creationId xmlns:a16="http://schemas.microsoft.com/office/drawing/2014/main" id="{6DC4BC2C-B275-0183-24B5-38069D30F985}"/>
              </a:ext>
            </a:extLst>
          </p:cNvPr>
          <p:cNvPicPr>
            <a:picLocks noChangeAspect="1"/>
          </p:cNvPicPr>
          <p:nvPr/>
        </p:nvPicPr>
        <p:blipFill>
          <a:blip r:embed="rId2"/>
          <a:stretch>
            <a:fillRect/>
          </a:stretch>
        </p:blipFill>
        <p:spPr>
          <a:xfrm>
            <a:off x="808745" y="1025912"/>
            <a:ext cx="4324424" cy="4337826"/>
          </a:xfrm>
          <a:prstGeom prst="rect">
            <a:avLst/>
          </a:prstGeom>
        </p:spPr>
      </p:pic>
    </p:spTree>
    <p:extLst>
      <p:ext uri="{BB962C8B-B14F-4D97-AF65-F5344CB8AC3E}">
        <p14:creationId xmlns:p14="http://schemas.microsoft.com/office/powerpoint/2010/main" val="262304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838200" y="380999"/>
            <a:ext cx="10335322" cy="1325880"/>
          </a:xfrm>
        </p:spPr>
        <p:txBody>
          <a:bodyPr/>
          <a:lstStyle/>
          <a:p>
            <a:r>
              <a:rPr lang="en-US" b="1" dirty="0"/>
              <a:t>Description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838200" y="1825625"/>
            <a:ext cx="7346795" cy="4370832"/>
          </a:xfrm>
        </p:spPr>
        <p:txBody>
          <a:bodyPr>
            <a:normAutofit/>
          </a:bodyPr>
          <a:lstStyle/>
          <a:p>
            <a:pPr marL="0" indent="0" algn="l">
              <a:buNone/>
            </a:pPr>
            <a:r>
              <a:rPr lang="en-US" sz="2400" dirty="0">
                <a:latin typeface="+mj-lt"/>
                <a:ea typeface="+mn-lt"/>
                <a:cs typeface="+mn-lt"/>
              </a:rPr>
              <a:t>We aim to provide a perfect tour planning site where users can see the available spots and their total expenses. Users will also be able to add or remove some services from the total package i.e. food expenses, hotel type, etc. In the end, the users will make a payment to book their wonderful journey with us. </a:t>
            </a:r>
          </a:p>
          <a:p>
            <a:pPr marL="0" indent="0" algn="l">
              <a:buNone/>
            </a:pPr>
            <a:r>
              <a:rPr lang="en-US" sz="2400" dirty="0">
                <a:latin typeface="+mj-lt"/>
                <a:ea typeface="+mn-lt"/>
                <a:cs typeface="+mn-lt"/>
              </a:rPr>
              <a:t>We will use the Nodes.JS Express framework for the backend and link it to the SQLite3 database. The front end will be designed on React while including Bootstrap in it.</a:t>
            </a:r>
            <a:endParaRPr lang="en-US" sz="2400" dirty="0">
              <a:latin typeface="+mj-lt"/>
            </a:endParaRP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4</a:t>
            </a:fld>
            <a:endParaRPr lang="en-US" dirty="0"/>
          </a:p>
        </p:txBody>
      </p:sp>
      <p:pic>
        <p:nvPicPr>
          <p:cNvPr id="6" name="Picture 5">
            <a:extLst>
              <a:ext uri="{FF2B5EF4-FFF2-40B4-BE49-F238E27FC236}">
                <a16:creationId xmlns:a16="http://schemas.microsoft.com/office/drawing/2014/main" id="{FFE39CC4-BDE8-310C-1687-A4814CC8FBCC}"/>
              </a:ext>
            </a:extLst>
          </p:cNvPr>
          <p:cNvPicPr>
            <a:picLocks noChangeAspect="1"/>
          </p:cNvPicPr>
          <p:nvPr/>
        </p:nvPicPr>
        <p:blipFill>
          <a:blip r:embed="rId2"/>
          <a:stretch>
            <a:fillRect/>
          </a:stretch>
        </p:blipFill>
        <p:spPr>
          <a:xfrm>
            <a:off x="8764859" y="3020278"/>
            <a:ext cx="3336072" cy="3336072"/>
          </a:xfrm>
          <a:prstGeom prst="rect">
            <a:avLst/>
          </a:prstGeom>
        </p:spPr>
      </p:pic>
    </p:spTree>
    <p:extLst>
      <p:ext uri="{BB962C8B-B14F-4D97-AF65-F5344CB8AC3E}">
        <p14:creationId xmlns:p14="http://schemas.microsoft.com/office/powerpoint/2010/main" val="173299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D028-55FA-5343-293F-C9B0B1C7DB30}"/>
              </a:ext>
            </a:extLst>
          </p:cNvPr>
          <p:cNvSpPr>
            <a:spLocks noGrp="1"/>
          </p:cNvSpPr>
          <p:nvPr>
            <p:ph type="title"/>
          </p:nvPr>
        </p:nvSpPr>
        <p:spPr/>
        <p:txBody>
          <a:bodyPr/>
          <a:lstStyle/>
          <a:p>
            <a:r>
              <a:rPr lang="en-US" b="1" dirty="0"/>
              <a:t>Technologies </a:t>
            </a:r>
          </a:p>
        </p:txBody>
      </p:sp>
      <p:sp>
        <p:nvSpPr>
          <p:cNvPr id="3" name="Content Placeholder 2">
            <a:extLst>
              <a:ext uri="{FF2B5EF4-FFF2-40B4-BE49-F238E27FC236}">
                <a16:creationId xmlns:a16="http://schemas.microsoft.com/office/drawing/2014/main" id="{31FDDD05-49B2-203B-E18C-6E1FEC453F0A}"/>
              </a:ext>
            </a:extLst>
          </p:cNvPr>
          <p:cNvSpPr>
            <a:spLocks noGrp="1"/>
          </p:cNvSpPr>
          <p:nvPr>
            <p:ph idx="1"/>
          </p:nvPr>
        </p:nvSpPr>
        <p:spPr/>
        <p:txBody>
          <a:bodyPr/>
          <a:lstStyle/>
          <a:p>
            <a:r>
              <a:rPr lang="en-US" dirty="0">
                <a:latin typeface="+mj-lt"/>
              </a:rPr>
              <a:t>Front-end – ReactJS, Bootstrap, HTML, CSS</a:t>
            </a:r>
          </a:p>
          <a:p>
            <a:pPr marL="0" indent="0">
              <a:buNone/>
            </a:pPr>
            <a:endParaRPr lang="en-US" dirty="0">
              <a:latin typeface="+mj-lt"/>
            </a:endParaRPr>
          </a:p>
          <a:p>
            <a:r>
              <a:rPr lang="en-US" dirty="0">
                <a:latin typeface="+mj-lt"/>
              </a:rPr>
              <a:t>Back-end – NodeJS, </a:t>
            </a:r>
          </a:p>
          <a:p>
            <a:pPr marL="0" indent="0">
              <a:buNone/>
            </a:pPr>
            <a:endParaRPr lang="en-US" dirty="0">
              <a:latin typeface="+mj-lt"/>
            </a:endParaRPr>
          </a:p>
          <a:p>
            <a:r>
              <a:rPr lang="en-US" dirty="0">
                <a:latin typeface="+mj-lt"/>
              </a:rPr>
              <a:t>Database- MongoDB(coupled with Mongoose)</a:t>
            </a:r>
          </a:p>
          <a:p>
            <a:endParaRPr lang="en-US" dirty="0">
              <a:latin typeface="+mj-lt"/>
            </a:endParaRPr>
          </a:p>
          <a:p>
            <a:pPr marL="0" indent="0">
              <a:buNone/>
            </a:pPr>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CB422050-7D85-AD59-15F4-815A5C65BA17}"/>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701953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1E78BFD-38DF-E877-EFFC-B4219EBB0C5E}"/>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i="1" kern="1200" dirty="0">
                <a:solidFill>
                  <a:schemeClr val="tx1"/>
                </a:solidFill>
                <a:latin typeface="+mj-lt"/>
                <a:ea typeface="+mj-ea"/>
                <a:cs typeface="+mj-cs"/>
              </a:rPr>
              <a:t>Core Requirements</a:t>
            </a:r>
          </a:p>
        </p:txBody>
      </p:sp>
      <p:sp>
        <p:nvSpPr>
          <p:cNvPr id="18" name="Rectangle 1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ABB9593B-FEF1-34F5-9F76-B1941D134BD9}"/>
              </a:ext>
            </a:extLst>
          </p:cNvPr>
          <p:cNvSpPr>
            <a:spLocks noGrp="1"/>
          </p:cNvSpPr>
          <p:nvPr>
            <p:ph type="sldNum" sz="quarter" idx="11"/>
          </p:nvPr>
        </p:nvSpPr>
        <p:spPr>
          <a:xfrm>
            <a:off x="10489019" y="6356350"/>
            <a:ext cx="1268818" cy="365125"/>
          </a:xfrm>
        </p:spPr>
        <p:txBody>
          <a:bodyPr vert="horz" lIns="91440" tIns="45720" rIns="91440" bIns="45720" rtlCol="0" anchor="ctr">
            <a:normAutofit/>
          </a:bodyPr>
          <a:lstStyle/>
          <a:p>
            <a:pPr>
              <a:spcAft>
                <a:spcPts val="600"/>
              </a:spcAft>
            </a:pPr>
            <a:fld id="{294A09A9-5501-47C1-A89A-A340965A2BE2}" type="slidenum">
              <a:rPr lang="en-US">
                <a:solidFill>
                  <a:schemeClr val="tx1">
                    <a:lumMod val="50000"/>
                    <a:lumOff val="50000"/>
                  </a:schemeClr>
                </a:solidFill>
                <a:latin typeface="+mn-lt"/>
                <a:cs typeface="+mn-cs"/>
              </a:rPr>
              <a:pPr>
                <a:spcAft>
                  <a:spcPts val="600"/>
                </a:spcAft>
              </a:pPr>
              <a:t>6</a:t>
            </a:fld>
            <a:endParaRPr lang="en-US">
              <a:solidFill>
                <a:schemeClr val="tx1">
                  <a:lumMod val="50000"/>
                  <a:lumOff val="50000"/>
                </a:schemeClr>
              </a:solidFill>
              <a:latin typeface="+mn-lt"/>
              <a:cs typeface="+mn-cs"/>
            </a:endParaRPr>
          </a:p>
        </p:txBody>
      </p:sp>
    </p:spTree>
    <p:extLst>
      <p:ext uri="{BB962C8B-B14F-4D97-AF65-F5344CB8AC3E}">
        <p14:creationId xmlns:p14="http://schemas.microsoft.com/office/powerpoint/2010/main" val="1587319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EBBA5D-8BEB-2D7C-3582-26D29DC09EF7}"/>
              </a:ext>
            </a:extLst>
          </p:cNvPr>
          <p:cNvSpPr>
            <a:spLocks noGrp="1"/>
          </p:cNvSpPr>
          <p:nvPr>
            <p:ph type="title"/>
          </p:nvPr>
        </p:nvSpPr>
        <p:spPr>
          <a:xfrm>
            <a:off x="640080" y="325369"/>
            <a:ext cx="4368602" cy="1956841"/>
          </a:xfrm>
        </p:spPr>
        <p:txBody>
          <a:bodyPr anchor="b">
            <a:normAutofit/>
          </a:bodyPr>
          <a:lstStyle/>
          <a:p>
            <a:r>
              <a:rPr lang="en-US" sz="5400">
                <a:latin typeface="+mj-lt"/>
              </a:rPr>
              <a:t>User registrations</a:t>
            </a:r>
            <a:endParaRPr lang="en-US" sz="5400"/>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0BD244-05DE-ABE3-30C8-C640EC686DE3}"/>
              </a:ext>
            </a:extLst>
          </p:cNvPr>
          <p:cNvSpPr>
            <a:spLocks noGrp="1"/>
          </p:cNvSpPr>
          <p:nvPr>
            <p:ph idx="1"/>
          </p:nvPr>
        </p:nvSpPr>
        <p:spPr>
          <a:xfrm>
            <a:off x="640080" y="2872899"/>
            <a:ext cx="4243589" cy="3320668"/>
          </a:xfrm>
        </p:spPr>
        <p:txBody>
          <a:bodyPr>
            <a:normAutofit/>
          </a:bodyPr>
          <a:lstStyle/>
          <a:p>
            <a:r>
              <a:rPr lang="en-US" sz="1400">
                <a:latin typeface="Calibri" panose="020F0502020204030204" pitchFamily="34" charset="0"/>
                <a:ea typeface="Calibri" panose="020F0502020204030204" pitchFamily="34" charset="0"/>
                <a:cs typeface="Calibri" panose="020F0502020204030204" pitchFamily="34" charset="0"/>
              </a:rPr>
              <a:t>We developed a user interface for user authentication including features like Login / Signup, and create an account if the customer new to our website.</a:t>
            </a:r>
          </a:p>
          <a:p>
            <a:r>
              <a:rPr lang="en-US" sz="1400">
                <a:latin typeface="Calibri" panose="020F0502020204030204" pitchFamily="34" charset="0"/>
                <a:ea typeface="Calibri" panose="020F0502020204030204" pitchFamily="34" charset="0"/>
                <a:cs typeface="Calibri" panose="020F0502020204030204" pitchFamily="34" charset="0"/>
              </a:rPr>
              <a:t>By selecting the "Login" or "Sign In" option, which is typically placed prominently on the homepage or in the website header, current users can access the login interface.</a:t>
            </a:r>
          </a:p>
          <a:p>
            <a:r>
              <a:rPr lang="en-US" sz="1400">
                <a:latin typeface="Calibri" panose="020F0502020204030204" pitchFamily="34" charset="0"/>
                <a:ea typeface="Calibri" panose="020F0502020204030204" pitchFamily="34" charset="0"/>
                <a:cs typeface="Calibri" panose="020F0502020204030204" pitchFamily="34" charset="0"/>
              </a:rPr>
              <a:t>When a new user visits the website, they are presented with a registration form.</a:t>
            </a:r>
          </a:p>
          <a:p>
            <a:r>
              <a:rPr lang="en-US" sz="1400">
                <a:latin typeface="Calibri" panose="020F0502020204030204" pitchFamily="34" charset="0"/>
                <a:ea typeface="Calibri" panose="020F0502020204030204" pitchFamily="34" charset="0"/>
                <a:cs typeface="Calibri" panose="020F0502020204030204" pitchFamily="34" charset="0"/>
              </a:rPr>
              <a:t>In case of incorrect credentials, appropriate error messages are displayed, indicating the issue. We have used Django and Node.js in backend to develop this user authentication page</a:t>
            </a:r>
          </a:p>
        </p:txBody>
      </p:sp>
      <p:pic>
        <p:nvPicPr>
          <p:cNvPr id="10" name="Picture 9" descr="A computer and camera on a table&#10;&#10;Description automatically generated">
            <a:extLst>
              <a:ext uri="{FF2B5EF4-FFF2-40B4-BE49-F238E27FC236}">
                <a16:creationId xmlns:a16="http://schemas.microsoft.com/office/drawing/2014/main" id="{C0AC64F4-B071-0AA8-B25A-EDBBD36B37BF}"/>
              </a:ext>
            </a:extLst>
          </p:cNvPr>
          <p:cNvPicPr>
            <a:picLocks noChangeAspect="1"/>
          </p:cNvPicPr>
          <p:nvPr/>
        </p:nvPicPr>
        <p:blipFill rotWithShape="1">
          <a:blip r:embed="rId2"/>
          <a:srcRect l="24951" r="1988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A0960D30-CCB0-7AF9-E7AD-5778FE262079}"/>
              </a:ext>
            </a:extLst>
          </p:cNvPr>
          <p:cNvSpPr>
            <a:spLocks noGrp="1"/>
          </p:cNvSpPr>
          <p:nvPr>
            <p:ph type="ftr" sz="quarter" idx="10"/>
          </p:nvPr>
        </p:nvSpPr>
        <p:spPr>
          <a:xfrm>
            <a:off x="6248400" y="6356350"/>
            <a:ext cx="4114800" cy="365125"/>
          </a:xfrm>
        </p:spPr>
        <p:txBody>
          <a:bodyPr>
            <a:normAutofit/>
          </a:bodyPr>
          <a:lstStyle/>
          <a:p>
            <a:pPr>
              <a:spcAft>
                <a:spcPts val="600"/>
              </a:spcAft>
            </a:pPr>
            <a:r>
              <a:rPr lang="en-US">
                <a:solidFill>
                  <a:srgbClr val="FFFFFF"/>
                </a:solidFill>
              </a:rPr>
              <a:t>Presentation title</a:t>
            </a:r>
          </a:p>
        </p:txBody>
      </p:sp>
      <p:sp>
        <p:nvSpPr>
          <p:cNvPr id="5" name="Slide Number Placeholder 4">
            <a:extLst>
              <a:ext uri="{FF2B5EF4-FFF2-40B4-BE49-F238E27FC236}">
                <a16:creationId xmlns:a16="http://schemas.microsoft.com/office/drawing/2014/main" id="{5D60F376-2C4E-56FC-16CC-ABC0391D571A}"/>
              </a:ext>
            </a:extLst>
          </p:cNvPr>
          <p:cNvSpPr>
            <a:spLocks noGrp="1"/>
          </p:cNvSpPr>
          <p:nvPr>
            <p:ph type="sldNum" sz="quarter" idx="11"/>
          </p:nvPr>
        </p:nvSpPr>
        <p:spPr>
          <a:xfrm>
            <a:off x="10439400" y="6356350"/>
            <a:ext cx="914400" cy="365125"/>
          </a:xfrm>
        </p:spPr>
        <p:txBody>
          <a:bodyPr>
            <a:normAutofit/>
          </a:bodyPr>
          <a:lstStyle/>
          <a:p>
            <a:pPr>
              <a:spcAft>
                <a:spcPts val="600"/>
              </a:spcAft>
            </a:pPr>
            <a:fld id="{294A09A9-5501-47C1-A89A-A340965A2BE2}" type="slidenum">
              <a:rPr lang="en-US">
                <a:solidFill>
                  <a:srgbClr val="FFFFFF"/>
                </a:solidFill>
              </a:rPr>
              <a:pPr>
                <a:spcAft>
                  <a:spcPts val="600"/>
                </a:spcAft>
              </a:pPr>
              <a:t>7</a:t>
            </a:fld>
            <a:endParaRPr lang="en-US">
              <a:solidFill>
                <a:srgbClr val="FFFFFF"/>
              </a:solidFill>
            </a:endParaRPr>
          </a:p>
        </p:txBody>
      </p:sp>
      <p:sp>
        <p:nvSpPr>
          <p:cNvPr id="7" name="AutoShape 4">
            <a:extLst>
              <a:ext uri="{FF2B5EF4-FFF2-40B4-BE49-F238E27FC236}">
                <a16:creationId xmlns:a16="http://schemas.microsoft.com/office/drawing/2014/main" id="{4E5F1C5A-25B3-95A5-CE67-7594669A88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585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ackpack with a bag and shoes&#10;&#10;Description automatically generated with medium confidence">
            <a:extLst>
              <a:ext uri="{FF2B5EF4-FFF2-40B4-BE49-F238E27FC236}">
                <a16:creationId xmlns:a16="http://schemas.microsoft.com/office/drawing/2014/main" id="{7FE590A3-1786-A3DC-B70C-540C25D3D412}"/>
              </a:ext>
            </a:extLst>
          </p:cNvPr>
          <p:cNvPicPr>
            <a:picLocks noChangeAspect="1"/>
          </p:cNvPicPr>
          <p:nvPr/>
        </p:nvPicPr>
        <p:blipFill rotWithShape="1">
          <a:blip r:embed="rId2"/>
          <a:srcRect l="12824" r="29092"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1" name="Freeform: Shape 2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B8864F-6B13-2C01-326E-534FB93A3B51}"/>
              </a:ext>
            </a:extLst>
          </p:cNvPr>
          <p:cNvSpPr>
            <a:spLocks noGrp="1"/>
          </p:cNvSpPr>
          <p:nvPr>
            <p:ph type="title"/>
          </p:nvPr>
        </p:nvSpPr>
        <p:spPr>
          <a:xfrm>
            <a:off x="374904" y="856488"/>
            <a:ext cx="4992624" cy="1243584"/>
          </a:xfrm>
        </p:spPr>
        <p:txBody>
          <a:bodyPr anchor="ctr">
            <a:normAutofit/>
          </a:bodyPr>
          <a:lstStyle/>
          <a:p>
            <a:r>
              <a:rPr lang="en-US" sz="3400"/>
              <a:t>Login page </a:t>
            </a:r>
          </a:p>
        </p:txBody>
      </p:sp>
      <p:sp>
        <p:nvSpPr>
          <p:cNvPr id="25" name="Rectangle 2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9A6F20C-9CF1-541D-9766-5E9612DE5E0A}"/>
              </a:ext>
            </a:extLst>
          </p:cNvPr>
          <p:cNvSpPr>
            <a:spLocks noGrp="1"/>
          </p:cNvSpPr>
          <p:nvPr>
            <p:ph idx="1"/>
          </p:nvPr>
        </p:nvSpPr>
        <p:spPr>
          <a:xfrm>
            <a:off x="374904" y="2522949"/>
            <a:ext cx="5065776" cy="3402363"/>
          </a:xfrm>
        </p:spPr>
        <p:txBody>
          <a:bodyPr anchor="t">
            <a:normAutofit/>
          </a:bodyPr>
          <a:lstStyle/>
          <a:p>
            <a:r>
              <a:rPr lang="en-US" sz="1700">
                <a:latin typeface="Calibri" panose="020F0502020204030204" pitchFamily="34" charset="0"/>
                <a:ea typeface="Calibri" panose="020F0502020204030204" pitchFamily="34" charset="0"/>
                <a:cs typeface="Calibri" panose="020F0502020204030204" pitchFamily="34" charset="0"/>
              </a:rPr>
              <a:t>By clicking on the login button or link, current users can access the login form.The form prompts for a password and username/email.Once submitted, the credentials are checked against the database for authenticity.If the login credentials be correct, the user gets routed to either their dashboard or their chosen landing page.</a:t>
            </a:r>
          </a:p>
          <a:p>
            <a:r>
              <a:rPr lang="en-US" sz="1700">
                <a:latin typeface="Calibri" panose="020F0502020204030204" pitchFamily="34" charset="0"/>
                <a:ea typeface="Calibri" panose="020F0502020204030204" pitchFamily="34" charset="0"/>
                <a:cs typeface="Calibri" panose="020F0502020204030204" pitchFamily="34" charset="0"/>
              </a:rPr>
              <a:t>Our front-end login form was structured and styled using HTML and CSS, and our back-end server-side functionality and database management were handled by Node.js and MongoDB</a:t>
            </a:r>
            <a:r>
              <a:rPr lang="en-US" sz="1700"/>
              <a:t>.</a:t>
            </a:r>
          </a:p>
        </p:txBody>
      </p:sp>
      <p:sp>
        <p:nvSpPr>
          <p:cNvPr id="5" name="Slide Number Placeholder 4">
            <a:extLst>
              <a:ext uri="{FF2B5EF4-FFF2-40B4-BE49-F238E27FC236}">
                <a16:creationId xmlns:a16="http://schemas.microsoft.com/office/drawing/2014/main" id="{7E19F454-501B-9BD8-F948-2957DB3D5726}"/>
              </a:ext>
            </a:extLst>
          </p:cNvPr>
          <p:cNvSpPr>
            <a:spLocks noGrp="1"/>
          </p:cNvSpPr>
          <p:nvPr>
            <p:ph type="sldNum" sz="quarter" idx="11"/>
          </p:nvPr>
        </p:nvSpPr>
        <p:spPr>
          <a:xfrm>
            <a:off x="9081136" y="6356350"/>
            <a:ext cx="2743200" cy="365125"/>
          </a:xfrm>
        </p:spPr>
        <p:txBody>
          <a:bodyPr>
            <a:normAutofit/>
          </a:bodyPr>
          <a:lstStyle/>
          <a:p>
            <a:pPr>
              <a:spcAft>
                <a:spcPts val="600"/>
              </a:spcAft>
            </a:pPr>
            <a:fld id="{294A09A9-5501-47C1-A89A-A340965A2BE2}" type="slidenum">
              <a:rPr lang="en-US">
                <a:solidFill>
                  <a:schemeClr val="bg1"/>
                </a:solidFill>
              </a:rPr>
              <a:pPr>
                <a:spcAft>
                  <a:spcPts val="600"/>
                </a:spcAft>
              </a:pPr>
              <a:t>8</a:t>
            </a:fld>
            <a:endParaRPr lang="en-US">
              <a:solidFill>
                <a:schemeClr val="bg1"/>
              </a:solidFill>
            </a:endParaRPr>
          </a:p>
        </p:txBody>
      </p:sp>
    </p:spTree>
    <p:extLst>
      <p:ext uri="{BB962C8B-B14F-4D97-AF65-F5344CB8AC3E}">
        <p14:creationId xmlns:p14="http://schemas.microsoft.com/office/powerpoint/2010/main" val="148035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B18045-2A9D-E5AE-C141-E3F61BA11DAB}"/>
              </a:ext>
            </a:extLst>
          </p:cNvPr>
          <p:cNvSpPr>
            <a:spLocks noGrp="1"/>
          </p:cNvSpPr>
          <p:nvPr>
            <p:ph type="title"/>
          </p:nvPr>
        </p:nvSpPr>
        <p:spPr>
          <a:xfrm>
            <a:off x="630936" y="639520"/>
            <a:ext cx="3429000" cy="1719072"/>
          </a:xfrm>
        </p:spPr>
        <p:txBody>
          <a:bodyPr anchor="b">
            <a:normAutofit/>
          </a:bodyPr>
          <a:lstStyle/>
          <a:p>
            <a:r>
              <a:rPr lang="en-US" sz="5000"/>
              <a:t>User Profile Update</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A2E007-2242-7267-7309-AEAF806D29F5}"/>
              </a:ext>
            </a:extLst>
          </p:cNvPr>
          <p:cNvSpPr>
            <a:spLocks noGrp="1"/>
          </p:cNvSpPr>
          <p:nvPr>
            <p:ph idx="1"/>
          </p:nvPr>
        </p:nvSpPr>
        <p:spPr>
          <a:xfrm>
            <a:off x="630936" y="2807208"/>
            <a:ext cx="3429000" cy="3410712"/>
          </a:xfrm>
        </p:spPr>
        <p:txBody>
          <a:bodyPr anchor="t">
            <a:normAutofit/>
          </a:bodyPr>
          <a:lstStyle/>
          <a:p>
            <a:r>
              <a:rPr lang="en-US" sz="1500">
                <a:latin typeface="Calibri" panose="020F0502020204030204" pitchFamily="34" charset="0"/>
                <a:ea typeface="Calibri" panose="020F0502020204030204" pitchFamily="34" charset="0"/>
                <a:cs typeface="Calibri" panose="020F0502020204030204" pitchFamily="34" charset="0"/>
              </a:rPr>
              <a:t>Update Profile Users can access the user account selection to access the dedicated page where they manage their profile settings. Users can change their bio, location, photo, and other pertinent information.Customers are provided with the option to  save their profile changes through interface button labeled "Update", facilitating easy application of modifications and return to the profile view.Java Script, Node.js, and MySQL are utilized for crafting and managing profile update requests, as well as storing profile information</a:t>
            </a:r>
          </a:p>
        </p:txBody>
      </p:sp>
      <p:pic>
        <p:nvPicPr>
          <p:cNvPr id="7" name="Picture 6" descr="A screenshot of a computer&#10;&#10;Description automatically generated">
            <a:extLst>
              <a:ext uri="{FF2B5EF4-FFF2-40B4-BE49-F238E27FC236}">
                <a16:creationId xmlns:a16="http://schemas.microsoft.com/office/drawing/2014/main" id="{96C15A35-610E-7DD5-45BC-AC686A7CC436}"/>
              </a:ext>
            </a:extLst>
          </p:cNvPr>
          <p:cNvPicPr>
            <a:picLocks noChangeAspect="1"/>
          </p:cNvPicPr>
          <p:nvPr/>
        </p:nvPicPr>
        <p:blipFill>
          <a:blip r:embed="rId2"/>
          <a:stretch>
            <a:fillRect/>
          </a:stretch>
        </p:blipFill>
        <p:spPr>
          <a:xfrm>
            <a:off x="4654296" y="1547736"/>
            <a:ext cx="6903720" cy="3762527"/>
          </a:xfrm>
          <a:prstGeom prst="rect">
            <a:avLst/>
          </a:prstGeom>
        </p:spPr>
      </p:pic>
      <p:sp>
        <p:nvSpPr>
          <p:cNvPr id="5" name="Slide Number Placeholder 4">
            <a:extLst>
              <a:ext uri="{FF2B5EF4-FFF2-40B4-BE49-F238E27FC236}">
                <a16:creationId xmlns:a16="http://schemas.microsoft.com/office/drawing/2014/main" id="{CBDD7730-1B1D-7858-5927-12323FE405B5}"/>
              </a:ext>
            </a:extLst>
          </p:cNvPr>
          <p:cNvSpPr>
            <a:spLocks noGrp="1"/>
          </p:cNvSpPr>
          <p:nvPr>
            <p:ph type="sldNum" sz="quarter" idx="11"/>
          </p:nvPr>
        </p:nvSpPr>
        <p:spPr>
          <a:xfrm>
            <a:off x="8610600" y="6356350"/>
            <a:ext cx="2743200" cy="365125"/>
          </a:xfrm>
        </p:spPr>
        <p:txBody>
          <a:bodyPr>
            <a:normAutofit/>
          </a:bodyPr>
          <a:lstStyle/>
          <a:p>
            <a:pPr>
              <a:spcAft>
                <a:spcPts val="600"/>
              </a:spcAft>
            </a:pPr>
            <a:fld id="{294A09A9-5501-47C1-A89A-A340965A2BE2}" type="slidenum">
              <a:rPr lang="en-US" smtClean="0"/>
              <a:pPr>
                <a:spcAft>
                  <a:spcPts val="600"/>
                </a:spcAft>
              </a:pPr>
              <a:t>9</a:t>
            </a:fld>
            <a:endParaRPr lang="en-US"/>
          </a:p>
        </p:txBody>
      </p:sp>
    </p:spTree>
    <p:extLst>
      <p:ext uri="{BB962C8B-B14F-4D97-AF65-F5344CB8AC3E}">
        <p14:creationId xmlns:p14="http://schemas.microsoft.com/office/powerpoint/2010/main" val="3979821250"/>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{9D65EF44-73B1-42FE-9A9E-396E0394C6BC}tf56410444_win32</Template>
  <TotalTime>622</TotalTime>
  <Words>1453</Words>
  <Application>Microsoft Office PowerPoint</Application>
  <PresentationFormat>Widescreen</PresentationFormat>
  <Paragraphs>137</Paragraphs>
  <Slides>24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Algerian</vt:lpstr>
      <vt:lpstr>Arial</vt:lpstr>
      <vt:lpstr>Baskerville</vt:lpstr>
      <vt:lpstr>Baskerville Old Face</vt:lpstr>
      <vt:lpstr>Calibri</vt:lpstr>
      <vt:lpstr>Gill Sans Light</vt:lpstr>
      <vt:lpstr>Gill Sans Nova</vt:lpstr>
      <vt:lpstr>Gill Sans Nova Light</vt:lpstr>
      <vt:lpstr>Times New Roman</vt:lpstr>
      <vt:lpstr>Office Theme</vt:lpstr>
      <vt:lpstr>DREAMSCAPE DESTINATIONS</vt:lpstr>
      <vt:lpstr>PowerPoint Presentation</vt:lpstr>
      <vt:lpstr>PowerPoint Presentation</vt:lpstr>
      <vt:lpstr>Description</vt:lpstr>
      <vt:lpstr>Technologies </vt:lpstr>
      <vt:lpstr>PowerPoint Presentation</vt:lpstr>
      <vt:lpstr>User registrations</vt:lpstr>
      <vt:lpstr>Login page </vt:lpstr>
      <vt:lpstr>User Profile Update</vt:lpstr>
      <vt:lpstr>Contact form</vt:lpstr>
      <vt:lpstr>Blogs page </vt:lpstr>
      <vt:lpstr>PowerPoint Presentation</vt:lpstr>
      <vt:lpstr>Explore Page</vt:lpstr>
      <vt:lpstr>PowerPoint Presentation</vt:lpstr>
      <vt:lpstr>Non Functional Requirements</vt:lpstr>
      <vt:lpstr>Non Functional Requirements</vt:lpstr>
      <vt:lpstr>Testing Experience</vt:lpstr>
      <vt:lpstr>Code Inspection results and resolutions</vt:lpstr>
      <vt:lpstr>Peer Review and Feedback</vt:lpstr>
      <vt:lpstr> Deliverables </vt:lpstr>
      <vt:lpstr>Future Scope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DREAMSCAPE DESTINATIONS</dc:title>
  <dc:creator>Harshitha Reddy</dc:creator>
  <cp:lastModifiedBy>Poka, Pooja Sree</cp:lastModifiedBy>
  <cp:revision>5</cp:revision>
  <dcterms:created xsi:type="dcterms:W3CDTF">2024-04-29T17:04:27Z</dcterms:created>
  <dcterms:modified xsi:type="dcterms:W3CDTF">2024-04-30T04:03:49Z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